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2"/>
  </p:notesMasterIdLst>
  <p:sldIdLst>
    <p:sldId id="256" r:id="rId2"/>
    <p:sldId id="275" r:id="rId3"/>
    <p:sldId id="264" r:id="rId4"/>
    <p:sldId id="265" r:id="rId5"/>
    <p:sldId id="266" r:id="rId6"/>
    <p:sldId id="257" r:id="rId7"/>
    <p:sldId id="258" r:id="rId8"/>
    <p:sldId id="259" r:id="rId9"/>
    <p:sldId id="260" r:id="rId10"/>
    <p:sldId id="261" r:id="rId11"/>
    <p:sldId id="262" r:id="rId12"/>
    <p:sldId id="263" r:id="rId13"/>
    <p:sldId id="267" r:id="rId14"/>
    <p:sldId id="270" r:id="rId15"/>
    <p:sldId id="269" r:id="rId16"/>
    <p:sldId id="268" r:id="rId17"/>
    <p:sldId id="272" r:id="rId18"/>
    <p:sldId id="276" r:id="rId19"/>
    <p:sldId id="274"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960" autoAdjust="0"/>
    <p:restoredTop sz="94660"/>
  </p:normalViewPr>
  <p:slideViewPr>
    <p:cSldViewPr>
      <p:cViewPr>
        <p:scale>
          <a:sx n="70" d="100"/>
          <a:sy n="70" d="100"/>
        </p:scale>
        <p:origin x="-113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60C153-462D-4021-93C1-1DC761883C7F}" type="datetimeFigureOut">
              <a:rPr lang="en-GB" smtClean="0"/>
              <a:pPr/>
              <a:t>28/04/2020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86C03-8453-442F-92FB-FEDD7F2AEA2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r>
              <a:rPr lang="en-GB" sz="1200" b="0" i="0" kern="1200" dirty="0" smtClean="0">
                <a:solidFill>
                  <a:schemeClr val="tx1"/>
                </a:solidFill>
                <a:latin typeface="+mn-lt"/>
                <a:ea typeface="+mn-ea"/>
                <a:cs typeface="+mn-cs"/>
              </a:rPr>
              <a:t>Blessed Edmund Ignatius Rice, was a Roman Catholic missionary and educationalist. Edmund was the founder of two religious institutes of religious brothers: the Congregation of Christian Brothers and the Presentation Brothers.</a:t>
            </a:r>
            <a:endParaRPr lang="en-GB" dirty="0" smtClean="0"/>
          </a:p>
        </p:txBody>
      </p:sp>
      <p:sp>
        <p:nvSpPr>
          <p:cNvPr id="4" name="Slide Number Placeholder 3"/>
          <p:cNvSpPr>
            <a:spLocks noGrp="1"/>
          </p:cNvSpPr>
          <p:nvPr>
            <p:ph type="sldNum" sz="quarter" idx="10"/>
          </p:nvPr>
        </p:nvSpPr>
        <p:spPr/>
        <p:txBody>
          <a:bodyPr/>
          <a:lstStyle/>
          <a:p>
            <a:fld id="{5F386C03-8453-442F-92FB-FEDD7F2AEA20}"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386C03-8453-442F-92FB-FEDD7F2AEA20}" type="slidenum">
              <a:rPr lang="en-GB" smtClean="0"/>
              <a:pPr/>
              <a:t>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7341415-5397-421D-9D0D-DA98E46191AD}" type="datetimeFigureOut">
              <a:rPr lang="en-GB" smtClean="0"/>
              <a:pPr/>
              <a:t>28/04/2020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BB8E05A2-22D0-4CC7-8928-EE65E0D56D51}"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341415-5397-421D-9D0D-DA98E46191AD}" type="datetimeFigureOut">
              <a:rPr lang="en-GB" smtClean="0"/>
              <a:pPr/>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E05A2-22D0-4CC7-8928-EE65E0D56D5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341415-5397-421D-9D0D-DA98E46191AD}" type="datetimeFigureOut">
              <a:rPr lang="en-GB" smtClean="0"/>
              <a:pPr/>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E05A2-22D0-4CC7-8928-EE65E0D56D5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341415-5397-421D-9D0D-DA98E46191AD}" type="datetimeFigureOut">
              <a:rPr lang="en-GB" smtClean="0"/>
              <a:pPr/>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E05A2-22D0-4CC7-8928-EE65E0D56D5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341415-5397-421D-9D0D-DA98E46191AD}" type="datetimeFigureOut">
              <a:rPr lang="en-GB" smtClean="0"/>
              <a:pPr/>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BB8E05A2-22D0-4CC7-8928-EE65E0D56D5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341415-5397-421D-9D0D-DA98E46191AD}" type="datetimeFigureOut">
              <a:rPr lang="en-GB" smtClean="0"/>
              <a:pPr/>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E05A2-22D0-4CC7-8928-EE65E0D56D5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341415-5397-421D-9D0D-DA98E46191AD}" type="datetimeFigureOut">
              <a:rPr lang="en-GB" smtClean="0"/>
              <a:pPr/>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8E05A2-22D0-4CC7-8928-EE65E0D56D5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341415-5397-421D-9D0D-DA98E46191AD}" type="datetimeFigureOut">
              <a:rPr lang="en-GB" smtClean="0"/>
              <a:pPr/>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8E05A2-22D0-4CC7-8928-EE65E0D56D5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41415-5397-421D-9D0D-DA98E46191AD}" type="datetimeFigureOut">
              <a:rPr lang="en-GB" smtClean="0"/>
              <a:pPr/>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8E05A2-22D0-4CC7-8928-EE65E0D56D5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341415-5397-421D-9D0D-DA98E46191AD}" type="datetimeFigureOut">
              <a:rPr lang="en-GB" smtClean="0"/>
              <a:pPr/>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E05A2-22D0-4CC7-8928-EE65E0D56D5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341415-5397-421D-9D0D-DA98E46191AD}" type="datetimeFigureOut">
              <a:rPr lang="en-GB" smtClean="0"/>
              <a:pPr/>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E05A2-22D0-4CC7-8928-EE65E0D56D5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7341415-5397-421D-9D0D-DA98E46191AD}" type="datetimeFigureOut">
              <a:rPr lang="en-GB" smtClean="0"/>
              <a:pPr/>
              <a:t>28/04/2020</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B8E05A2-22D0-4CC7-8928-EE65E0D56D51}"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uk/url?sa=i&amp;url=https://www.lovethispic.com/tag/trust+god&amp;psig=AOvVaw0uAcX67POaRF6SPXMP_k2x&amp;ust=1588080246494000&amp;source=images&amp;cd=vfe&amp;ved=0CAIQjRxqFwoTCNjjv4raiOkCFQAAAAAdAAAAABA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url?sa=i&amp;url=http://mrswestwood.weebly.com/&amp;psig=AOvVaw2SQvYRU_3tWcGpGtV9fIYL&amp;ust=1588080002555000&amp;source=images&amp;cd=vfe&amp;ved=0CAIQjRxqFwoTCLDMybzZiOkCFQAAAAAdAAAAABA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Blessed Edmund Rice</a:t>
            </a:r>
            <a:br>
              <a:rPr lang="en-GB" dirty="0" smtClean="0"/>
            </a:br>
            <a:r>
              <a:rPr lang="ga-IE" i="1" dirty="0"/>
              <a:t>Éamonn Iognáid </a:t>
            </a:r>
            <a:r>
              <a:rPr lang="ga-IE" i="1" dirty="0" smtClean="0"/>
              <a:t>Rís</a:t>
            </a:r>
            <a:r>
              <a:rPr lang="ga-IE" dirty="0"/>
              <a:t> </a:t>
            </a:r>
            <a:endParaRPr lang="en-GB" dirty="0"/>
          </a:p>
        </p:txBody>
      </p:sp>
      <p:sp>
        <p:nvSpPr>
          <p:cNvPr id="3" name="Subtitle 2"/>
          <p:cNvSpPr>
            <a:spLocks noGrp="1"/>
          </p:cNvSpPr>
          <p:nvPr>
            <p:ph type="subTitle" idx="1"/>
          </p:nvPr>
        </p:nvSpPr>
        <p:spPr/>
        <p:txBody>
          <a:bodyPr/>
          <a:lstStyle/>
          <a:p>
            <a:r>
              <a:rPr lang="en-GB" dirty="0"/>
              <a:t>1 June 1762 – 29 August </a:t>
            </a:r>
            <a:r>
              <a:rPr lang="en-GB" dirty="0" smtClean="0"/>
              <a:t>1844</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332656"/>
            <a:ext cx="8229600" cy="4708525"/>
          </a:xfrm>
        </p:spPr>
        <p:txBody>
          <a:bodyPr/>
          <a:lstStyle/>
          <a:p>
            <a:r>
              <a:rPr lang="en-GB" dirty="0"/>
              <a:t>The Ireland of Edmund’s day was an unjust place where many lived in poverty and social structures deeply oppressed the majority of the population. In 1802 he set up a free school for boys living in poverty.</a:t>
            </a:r>
          </a:p>
        </p:txBody>
      </p:sp>
      <p:pic>
        <p:nvPicPr>
          <p:cNvPr id="6146" name="Picture 2" descr="Irish Famine should be taught alongside Holocaust in US schools ..."/>
          <p:cNvPicPr>
            <a:picLocks noChangeAspect="1" noChangeArrowheads="1"/>
          </p:cNvPicPr>
          <p:nvPr/>
        </p:nvPicPr>
        <p:blipFill>
          <a:blip r:embed="rId2" cstate="print"/>
          <a:srcRect/>
          <a:stretch>
            <a:fillRect/>
          </a:stretch>
        </p:blipFill>
        <p:spPr bwMode="auto">
          <a:xfrm>
            <a:off x="827584" y="2852936"/>
            <a:ext cx="7272808" cy="400506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692696"/>
            <a:ext cx="8229600" cy="4708525"/>
          </a:xfrm>
        </p:spPr>
        <p:txBody>
          <a:bodyPr>
            <a:normAutofit/>
          </a:bodyPr>
          <a:lstStyle/>
          <a:p>
            <a:r>
              <a:rPr lang="en-GB" dirty="0" smtClean="0"/>
              <a:t>In </a:t>
            </a:r>
            <a:r>
              <a:rPr lang="en-GB" dirty="0"/>
              <a:t>1802 he set up a free school for boys living in poverty. His aim was to promote an education that recognised the dignity of each individual and thus he sought to liberate them from their ignorance of God and of their Catholic faith, while at the same time empowering them with an education which would enable them to rise from the demeaning poverty and sense of hopelessness in which they were trapped.</a:t>
            </a:r>
          </a:p>
        </p:txBody>
      </p:sp>
      <p:pic>
        <p:nvPicPr>
          <p:cNvPr id="5122" name="Picture 2" descr="National Schools in the 19th Century"/>
          <p:cNvPicPr>
            <a:picLocks noChangeAspect="1" noChangeArrowheads="1"/>
          </p:cNvPicPr>
          <p:nvPr/>
        </p:nvPicPr>
        <p:blipFill>
          <a:blip r:embed="rId2" cstate="print"/>
          <a:srcRect/>
          <a:stretch>
            <a:fillRect/>
          </a:stretch>
        </p:blipFill>
        <p:spPr bwMode="auto">
          <a:xfrm>
            <a:off x="2339752" y="4725144"/>
            <a:ext cx="3888432" cy="213285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8229600" cy="4709160"/>
          </a:xfrm>
        </p:spPr>
        <p:txBody>
          <a:bodyPr/>
          <a:lstStyle/>
          <a:p>
            <a:r>
              <a:rPr lang="en-GB" dirty="0"/>
              <a:t> Edmund sought to liberate individuals and indeed to free his society from oppression</a:t>
            </a:r>
            <a:r>
              <a:rPr lang="en-GB" dirty="0" smtClean="0"/>
              <a:t>.</a:t>
            </a:r>
            <a:br>
              <a:rPr lang="en-GB" dirty="0" smtClean="0"/>
            </a:br>
            <a:endParaRPr lang="en-GB" dirty="0"/>
          </a:p>
        </p:txBody>
      </p:sp>
      <p:sp>
        <p:nvSpPr>
          <p:cNvPr id="4097" name="Rectangle 1"/>
          <p:cNvSpPr>
            <a:spLocks noChangeArrowheads="1"/>
          </p:cNvSpPr>
          <p:nvPr/>
        </p:nvSpPr>
        <p:spPr bwMode="auto">
          <a:xfrm>
            <a:off x="0" y="-123110"/>
            <a:ext cx="28405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555555"/>
                </a:solidFill>
                <a:effectLst/>
                <a:latin typeface="-apple-system"/>
                <a:cs typeface="Arial" pitchFamily="34" charset="0"/>
              </a:rPr>
              <a:t>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000" b="0" i="0" u="none" strike="noStrike" cap="none" normalizeH="0" baseline="0" dirty="0" smtClean="0">
              <a:ln>
                <a:noFill/>
              </a:ln>
              <a:solidFill>
                <a:srgbClr val="555555"/>
              </a:solidFill>
              <a:effectLst/>
              <a:latin typeface="-apple-system"/>
              <a:cs typeface="Arial" pitchFamily="34" charset="0"/>
            </a:endParaRPr>
          </a:p>
        </p:txBody>
      </p:sp>
      <p:pic>
        <p:nvPicPr>
          <p:cNvPr id="4098" name="Picture 2" descr="aboutus_edmundrice_1"/>
          <p:cNvPicPr>
            <a:picLocks noChangeAspect="1" noChangeArrowheads="1"/>
          </p:cNvPicPr>
          <p:nvPr/>
        </p:nvPicPr>
        <p:blipFill>
          <a:blip r:embed="rId2" cstate="print"/>
          <a:srcRect/>
          <a:stretch>
            <a:fillRect/>
          </a:stretch>
        </p:blipFill>
        <p:spPr bwMode="auto">
          <a:xfrm>
            <a:off x="1907704" y="1988840"/>
            <a:ext cx="4896544" cy="504056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48680"/>
            <a:ext cx="8229600" cy="5760045"/>
          </a:xfrm>
        </p:spPr>
        <p:txBody>
          <a:bodyPr/>
          <a:lstStyle/>
          <a:p>
            <a:r>
              <a:rPr lang="en-GB" dirty="0"/>
              <a:t>Edmund’s spirituality is characterised by a simple but profound trust in God. Edmund said often, “Providence is our inheritance!” Many of his letters invite the recipient to turn to God and trust in God in times of hardship.</a:t>
            </a:r>
          </a:p>
        </p:txBody>
      </p:sp>
      <p:pic>
        <p:nvPicPr>
          <p:cNvPr id="7170" name="Picture 2" descr="Trust God Pictures, Photos, Images, and Pics for Facebook, Tumblr ...">
            <a:hlinkClick r:id="rId2"/>
          </p:cNvPr>
          <p:cNvPicPr>
            <a:picLocks noChangeAspect="1" noChangeArrowheads="1"/>
          </p:cNvPicPr>
          <p:nvPr/>
        </p:nvPicPr>
        <p:blipFill>
          <a:blip r:embed="rId3" cstate="print"/>
          <a:srcRect/>
          <a:stretch>
            <a:fillRect/>
          </a:stretch>
        </p:blipFill>
        <p:spPr bwMode="auto">
          <a:xfrm>
            <a:off x="1331640" y="2996952"/>
            <a:ext cx="5544616" cy="345638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 Edmund </a:t>
            </a:r>
            <a:r>
              <a:rPr lang="en-GB" dirty="0" smtClean="0"/>
              <a:t>helped The Presentation Sisters in Waterford to </a:t>
            </a:r>
            <a:r>
              <a:rPr lang="en-GB" dirty="0"/>
              <a:t>build a school and </a:t>
            </a:r>
            <a:r>
              <a:rPr lang="en-GB" dirty="0" smtClean="0"/>
              <a:t>convent for girls. </a:t>
            </a:r>
            <a:r>
              <a:rPr lang="en-GB" dirty="0"/>
              <a:t>It was suggested to Edmund that he do something similar for the poor boys of Waterford.</a:t>
            </a:r>
          </a:p>
        </p:txBody>
      </p:sp>
      <p:pic>
        <p:nvPicPr>
          <p:cNvPr id="201730" name="Picture 2" descr="Life in the 19th Century - GALWAY EDUCATE TOGETHER"/>
          <p:cNvPicPr>
            <a:picLocks noChangeAspect="1" noChangeArrowheads="1"/>
          </p:cNvPicPr>
          <p:nvPr/>
        </p:nvPicPr>
        <p:blipFill>
          <a:blip r:embed="rId2" cstate="print"/>
          <a:srcRect/>
          <a:stretch>
            <a:fillRect/>
          </a:stretch>
        </p:blipFill>
        <p:spPr bwMode="auto">
          <a:xfrm>
            <a:off x="4572000" y="1196752"/>
            <a:ext cx="4176464" cy="39604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4709160"/>
          </a:xfrm>
        </p:spPr>
        <p:txBody>
          <a:bodyPr/>
          <a:lstStyle/>
          <a:p>
            <a:r>
              <a:rPr lang="en-GB" dirty="0"/>
              <a:t> </a:t>
            </a:r>
            <a:r>
              <a:rPr lang="en-GB" dirty="0" smtClean="0"/>
              <a:t/>
            </a:r>
            <a:br>
              <a:rPr lang="en-GB" dirty="0" smtClean="0"/>
            </a:br>
            <a:r>
              <a:rPr lang="en-GB" dirty="0"/>
              <a:t>In 1797, the then Bishop of Waterford, Dr Hussey, published a Pastoral letter which encouraged the establishment of Catholic schools for the poor</a:t>
            </a:r>
          </a:p>
        </p:txBody>
      </p:sp>
      <p:pic>
        <p:nvPicPr>
          <p:cNvPr id="202754" name="Picture 2" descr="12 Apostles Cross INRI Christian Jesus Emmanuel Catholic Holy ..."/>
          <p:cNvPicPr>
            <a:picLocks noChangeAspect="1" noChangeArrowheads="1"/>
          </p:cNvPicPr>
          <p:nvPr/>
        </p:nvPicPr>
        <p:blipFill>
          <a:blip r:embed="rId2" cstate="print"/>
          <a:srcRect/>
          <a:stretch>
            <a:fillRect/>
          </a:stretch>
        </p:blipFill>
        <p:spPr bwMode="auto">
          <a:xfrm>
            <a:off x="5868144" y="2542111"/>
            <a:ext cx="3142506" cy="431588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.Inspired </a:t>
            </a:r>
            <a:r>
              <a:rPr lang="en-GB" dirty="0"/>
              <a:t>by the Pastoral Letter of Bishop Thomas Hussey on Catholic Education and </a:t>
            </a:r>
            <a:r>
              <a:rPr lang="en-GB" dirty="0" err="1"/>
              <a:t>Nano</a:t>
            </a:r>
            <a:r>
              <a:rPr lang="en-GB" dirty="0"/>
              <a:t> Nagle and her Sisters of the Presentation, Edmund wound up his business and opened his first school at Waterford in 1802</a:t>
            </a:r>
          </a:p>
        </p:txBody>
      </p:sp>
      <p:pic>
        <p:nvPicPr>
          <p:cNvPr id="4" name="Picture 3" descr="Mount Sion, The Site of Edmund's First School | Iona Gael on the Trail"/>
          <p:cNvPicPr/>
          <p:nvPr/>
        </p:nvPicPr>
        <p:blipFill>
          <a:blip r:embed="rId2" cstate="print"/>
          <a:srcRect/>
          <a:stretch>
            <a:fillRect/>
          </a:stretch>
        </p:blipFill>
        <p:spPr bwMode="auto">
          <a:xfrm>
            <a:off x="1043608" y="4077072"/>
            <a:ext cx="6480720" cy="278092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b="1" dirty="0" smtClean="0"/>
              <a:t>The </a:t>
            </a:r>
            <a:r>
              <a:rPr lang="en-GB" b="1" dirty="0"/>
              <a:t>Eight Essentials of Edmund Rice Education</a:t>
            </a:r>
            <a:endParaRPr lang="en-GB" dirty="0"/>
          </a:p>
          <a:p>
            <a:r>
              <a:rPr lang="en-GB" dirty="0"/>
              <a:t>Evangelising the Modern World.</a:t>
            </a:r>
          </a:p>
          <a:p>
            <a:r>
              <a:rPr lang="en-GB" dirty="0"/>
              <a:t>Promoting the Spiritual.</a:t>
            </a:r>
          </a:p>
          <a:p>
            <a:r>
              <a:rPr lang="en-GB" dirty="0"/>
              <a:t>Building a Christian Community.</a:t>
            </a:r>
          </a:p>
          <a:p>
            <a:r>
              <a:rPr lang="en-GB" dirty="0"/>
              <a:t>Compassion for those in Need.</a:t>
            </a:r>
          </a:p>
          <a:p>
            <a:r>
              <a:rPr lang="en-GB" dirty="0"/>
              <a:t>Concern for the Whole Person.</a:t>
            </a:r>
          </a:p>
          <a:p>
            <a:r>
              <a:rPr lang="en-GB" dirty="0"/>
              <a:t>Striving for Excellence.</a:t>
            </a:r>
          </a:p>
          <a:p>
            <a:r>
              <a:rPr lang="en-GB" dirty="0"/>
              <a:t>Education as a Christian Calling.</a:t>
            </a:r>
          </a:p>
          <a:p>
            <a:r>
              <a:rPr lang="en-GB" dirty="0"/>
              <a:t>Education for Justice.</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363636"/>
                </a:solidFill>
                <a:latin typeface="Helvetica"/>
                <a:cs typeface="Arial" pitchFamily="34" charset="0"/>
              </a:rPr>
              <a:t> </a:t>
            </a:r>
            <a:r>
              <a:rPr lang="en-US" sz="44300" dirty="0" smtClean="0">
                <a:solidFill>
                  <a:srgbClr val="363636"/>
                </a:solidFill>
                <a:latin typeface="Helvetica"/>
                <a:cs typeface="Arial" pitchFamily="34" charset="0"/>
              </a:rPr>
              <a:t> </a:t>
            </a:r>
            <a:r>
              <a:rPr lang="en-US" dirty="0" smtClean="0">
                <a:solidFill>
                  <a:srgbClr val="363636"/>
                </a:solidFill>
                <a:latin typeface="Helvetica"/>
                <a:cs typeface="Arial" pitchFamily="34" charset="0"/>
              </a:rPr>
              <a:t>                                  Inspired by the spirit of Edmund so alive in this place </a:t>
            </a:r>
            <a:r>
              <a:rPr lang="en-US" dirty="0" err="1" smtClean="0">
                <a:solidFill>
                  <a:srgbClr val="363636"/>
                </a:solidFill>
                <a:latin typeface="Helvetica"/>
                <a:cs typeface="Arial" pitchFamily="34" charset="0"/>
              </a:rPr>
              <a:t>today.We</a:t>
            </a:r>
            <a:r>
              <a:rPr lang="en-US" dirty="0" smtClean="0">
                <a:solidFill>
                  <a:srgbClr val="363636"/>
                </a:solidFill>
                <a:latin typeface="Helvetica"/>
                <a:cs typeface="Arial" pitchFamily="34" charset="0"/>
              </a:rPr>
              <a:t> as colleagues in the Edmund Rice </a:t>
            </a:r>
            <a:r>
              <a:rPr lang="en-US" dirty="0" err="1" smtClean="0">
                <a:solidFill>
                  <a:srgbClr val="363636"/>
                </a:solidFill>
                <a:latin typeface="Helvetica"/>
                <a:cs typeface="Arial" pitchFamily="34" charset="0"/>
              </a:rPr>
              <a:t>network,Dedicate</a:t>
            </a:r>
            <a:r>
              <a:rPr lang="en-US" dirty="0" smtClean="0">
                <a:solidFill>
                  <a:srgbClr val="363636"/>
                </a:solidFill>
                <a:latin typeface="Helvetica"/>
                <a:cs typeface="Arial" pitchFamily="34" charset="0"/>
              </a:rPr>
              <a:t> ourselves to work together in our</a:t>
            </a:r>
            <a:endParaRPr lang="en-GB" dirty="0"/>
          </a:p>
        </p:txBody>
      </p:sp>
      <p:sp>
        <p:nvSpPr>
          <p:cNvPr id="4" name="Rectangle 3"/>
          <p:cNvSpPr/>
          <p:nvPr/>
        </p:nvSpPr>
        <p:spPr>
          <a:xfrm>
            <a:off x="2411760" y="1271855"/>
            <a:ext cx="4572000" cy="5586145"/>
          </a:xfrm>
          <a:prstGeom prst="rect">
            <a:avLst/>
          </a:prstGeom>
        </p:spPr>
        <p:txBody>
          <a:bodyPr>
            <a:spAutoFit/>
          </a:bodyPr>
          <a:lstStyle/>
          <a:p>
            <a:r>
              <a:rPr lang="en-US" dirty="0" smtClean="0">
                <a:solidFill>
                  <a:srgbClr val="363636"/>
                </a:solidFill>
                <a:latin typeface="Helvetica"/>
                <a:cs typeface="Arial" pitchFamily="34" charset="0"/>
              </a:rPr>
              <a:t> </a:t>
            </a:r>
            <a:r>
              <a:rPr lang="en-US" sz="28500" dirty="0" smtClean="0">
                <a:solidFill>
                  <a:srgbClr val="363636"/>
                </a:solidFill>
                <a:latin typeface="Helvetica"/>
                <a:cs typeface="Arial" pitchFamily="34" charset="0"/>
              </a:rPr>
              <a:t> </a:t>
            </a:r>
            <a:r>
              <a:rPr lang="en-US" dirty="0" smtClean="0">
                <a:solidFill>
                  <a:srgbClr val="363636"/>
                </a:solidFill>
                <a:latin typeface="Helvetica"/>
                <a:cs typeface="Arial" pitchFamily="34" charset="0"/>
              </a:rPr>
              <a:t>                                  Inspired by the spirit of Edmund so alive in this place </a:t>
            </a:r>
            <a:r>
              <a:rPr lang="en-US" dirty="0" err="1" smtClean="0">
                <a:solidFill>
                  <a:srgbClr val="363636"/>
                </a:solidFill>
                <a:latin typeface="Helvetica"/>
                <a:cs typeface="Arial" pitchFamily="34" charset="0"/>
              </a:rPr>
              <a:t>today.We</a:t>
            </a:r>
            <a:r>
              <a:rPr lang="en-US" dirty="0" smtClean="0">
                <a:solidFill>
                  <a:srgbClr val="363636"/>
                </a:solidFill>
                <a:latin typeface="Helvetica"/>
                <a:cs typeface="Arial" pitchFamily="34" charset="0"/>
              </a:rPr>
              <a:t> as colleagues in the Edmund Rice </a:t>
            </a:r>
            <a:r>
              <a:rPr lang="en-US" dirty="0" err="1" smtClean="0">
                <a:solidFill>
                  <a:srgbClr val="363636"/>
                </a:solidFill>
                <a:latin typeface="Helvetica"/>
                <a:cs typeface="Arial" pitchFamily="34" charset="0"/>
              </a:rPr>
              <a:t>network,Dedicate</a:t>
            </a:r>
            <a:r>
              <a:rPr lang="en-US" dirty="0" smtClean="0">
                <a:solidFill>
                  <a:srgbClr val="363636"/>
                </a:solidFill>
                <a:latin typeface="Helvetica"/>
                <a:cs typeface="Arial" pitchFamily="34" charset="0"/>
              </a:rPr>
              <a:t> ourselves to work together in our</a:t>
            </a:r>
            <a:endParaRPr lang="en-GB" dirty="0"/>
          </a:p>
        </p:txBody>
      </p:sp>
      <p:pic>
        <p:nvPicPr>
          <p:cNvPr id="5" name="Picture 4" descr="Crucifix, Christ, Crucifixion, Love, Sacrifice"/>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1"/>
          <p:cNvSpPr>
            <a:spLocks noChangeArrowheads="1"/>
          </p:cNvSpPr>
          <p:nvPr/>
        </p:nvSpPr>
        <p:spPr bwMode="auto">
          <a:xfrm>
            <a:off x="323528" y="-3030104"/>
            <a:ext cx="9167125" cy="7395208"/>
          </a:xfrm>
          <a:prstGeom prst="rect">
            <a:avLst/>
          </a:prstGeom>
          <a:noFill/>
          <a:ln w="9525">
            <a:noFill/>
            <a:miter lim="800000"/>
            <a:headEnd/>
            <a:tailEnd/>
          </a:ln>
          <a:effectLst/>
        </p:spPr>
        <p:txBody>
          <a:bodyPr vert="horz" wrap="square" lIns="0"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363636"/>
              </a:solidFill>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63636"/>
                </a:solidFill>
                <a:effectLst/>
                <a:latin typeface="Helvetica"/>
                <a:cs typeface="Arial" pitchFamily="34" charset="0"/>
              </a:rPr>
              <a:t>  </a:t>
            </a:r>
            <a:r>
              <a:rPr kumimoji="0" lang="en-US" sz="19000" b="0" i="0" u="none" strike="noStrike" cap="none" normalizeH="0" baseline="0" dirty="0" smtClean="0">
                <a:ln>
                  <a:noFill/>
                </a:ln>
                <a:solidFill>
                  <a:srgbClr val="363636"/>
                </a:solidFill>
                <a:effectLst/>
                <a:latin typeface="Helvetica"/>
                <a:cs typeface="Arial" pitchFamily="34" charset="0"/>
              </a:rPr>
              <a:t> </a:t>
            </a:r>
            <a:r>
              <a:rPr kumimoji="0" lang="en-US" sz="1200" b="0" i="0" u="none" strike="noStrike" cap="none" normalizeH="0" baseline="0" dirty="0" smtClean="0">
                <a:ln>
                  <a:noFill/>
                </a:ln>
                <a:solidFill>
                  <a:srgbClr val="363636"/>
                </a:solidFill>
                <a:effectLst/>
                <a:latin typeface="Helvetica"/>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63636"/>
                </a:solidFill>
                <a:effectLst/>
                <a:latin typeface="Helvetica"/>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Helvetica"/>
                <a:cs typeface="Arial" pitchFamily="34" charset="0"/>
              </a:rPr>
              <a:t>Edmun</a:t>
            </a:r>
            <a:r>
              <a:rPr lang="en-US" sz="2400" b="1" dirty="0" smtClean="0">
                <a:latin typeface="Helvetica"/>
                <a:cs typeface="Arial" pitchFamily="34" charset="0"/>
              </a:rPr>
              <a:t>d Rice </a:t>
            </a:r>
            <a:r>
              <a:rPr kumimoji="0" lang="en-US" sz="2400" b="1" i="0" u="none" strike="noStrike" cap="none" normalizeH="0" baseline="0" dirty="0" smtClean="0">
                <a:ln>
                  <a:noFill/>
                </a:ln>
                <a:effectLst/>
                <a:latin typeface="Helvetica"/>
                <a:cs typeface="Arial" pitchFamily="34" charset="0"/>
              </a:rPr>
              <a:t>Prayer</a:t>
            </a:r>
            <a:br>
              <a:rPr kumimoji="0" lang="en-US" sz="2400" b="1" i="0" u="none" strike="noStrike" cap="none" normalizeH="0" baseline="0" dirty="0" smtClean="0">
                <a:ln>
                  <a:noFill/>
                </a:ln>
                <a:effectLst/>
                <a:latin typeface="Helvetica"/>
                <a:cs typeface="Arial" pitchFamily="34" charset="0"/>
              </a:rPr>
            </a:br>
            <a:endParaRPr kumimoji="0" lang="en-US" sz="2400" b="1" i="0" u="none" strike="noStrike" cap="none" normalizeH="0" baseline="0" dirty="0" smtClean="0">
              <a:ln>
                <a:noFill/>
              </a:ln>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Helvetica"/>
                <a:cs typeface="Arial" pitchFamily="34" charset="0"/>
              </a:rPr>
              <a:t>O God, we thank you for the life of Edmund Rice.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Helvetica"/>
                <a:cs typeface="Arial" pitchFamily="34" charset="0"/>
              </a:rPr>
              <a:t>He opened his heart to Christ present in those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Helvetica"/>
                <a:cs typeface="Arial" pitchFamily="34" charset="0"/>
              </a:rPr>
              <a:t>Oppressed by poverty and injustice.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Helvetica"/>
                <a:cs typeface="Arial" pitchFamily="34" charset="0"/>
              </a:rPr>
              <a:t>May we follow his example of faith 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Helvetica"/>
                <a:cs typeface="Arial" pitchFamily="34" charset="0"/>
              </a:rPr>
              <a:t>generosity. Grant us the courage and compassion of Edmund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Helvetica"/>
                <a:cs typeface="Arial" pitchFamily="34" charset="0"/>
              </a:rPr>
              <a:t>As we seek to live </a:t>
            </a:r>
            <a:r>
              <a:rPr lang="en-US" sz="2400" b="1" dirty="0" smtClean="0">
                <a:latin typeface="Helvetica"/>
                <a:cs typeface="Arial" pitchFamily="34" charset="0"/>
              </a:rPr>
              <a:t>lives</a:t>
            </a:r>
            <a:r>
              <a:rPr kumimoji="0" lang="en-US" sz="2400" b="1" i="0" u="none" strike="noStrike" cap="none" normalizeH="0" baseline="0" dirty="0" smtClean="0">
                <a:ln>
                  <a:noFill/>
                </a:ln>
                <a:effectLst/>
                <a:latin typeface="Helvetica"/>
                <a:cs typeface="Arial" pitchFamily="34" charset="0"/>
              </a:rPr>
              <a:t> of love and service.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Helvetica"/>
                <a:cs typeface="Arial" pitchFamily="34" charset="0"/>
              </a:rPr>
              <a:t>We ask this through Christ our Lord,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Helvetica"/>
                <a:cs typeface="Arial" pitchFamily="34" charset="0"/>
              </a:rPr>
              <a:t>Amen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accent4">
                    <a:lumMod val="60000"/>
                    <a:lumOff val="40000"/>
                  </a:schemeClr>
                </a:solidFill>
                <a:effectLst/>
                <a:latin typeface="Helvetica"/>
                <a:cs typeface="Arial" pitchFamily="34" charset="0"/>
              </a:rPr>
              <a:t> </a:t>
            </a:r>
          </a:p>
        </p:txBody>
      </p:sp>
      <p:pic>
        <p:nvPicPr>
          <p:cNvPr id="205826" name="Picture 2" descr="download"/>
          <p:cNvPicPr>
            <a:picLocks noChangeAspect="1" noChangeArrowheads="1"/>
          </p:cNvPicPr>
          <p:nvPr/>
        </p:nvPicPr>
        <p:blipFill>
          <a:blip r:embed="rId2" cstate="print"/>
          <a:srcRect/>
          <a:stretch>
            <a:fillRect/>
          </a:stretch>
        </p:blipFill>
        <p:spPr bwMode="auto">
          <a:xfrm>
            <a:off x="6444208" y="2924944"/>
            <a:ext cx="2699792" cy="3933056"/>
          </a:xfrm>
          <a:prstGeom prst="rect">
            <a:avLst/>
          </a:prstGeom>
          <a:noFill/>
        </p:spPr>
      </p:pic>
      <p:sp>
        <p:nvSpPr>
          <p:cNvPr id="6" name="Rectangle 5"/>
          <p:cNvSpPr/>
          <p:nvPr/>
        </p:nvSpPr>
        <p:spPr>
          <a:xfrm>
            <a:off x="5457825" y="2548186"/>
            <a:ext cx="2286000" cy="276999"/>
          </a:xfrm>
          <a:prstGeom prst="rect">
            <a:avLst/>
          </a:prstGeom>
        </p:spPr>
        <p:txBody>
          <a:bodyPr>
            <a:spAutoFit/>
          </a:bodyPr>
          <a:lstStyle/>
          <a:p>
            <a:pPr lvl="0" eaLnBrk="0" fontAlgn="base" hangingPunct="0">
              <a:spcBef>
                <a:spcPct val="0"/>
              </a:spcBef>
              <a:spcAft>
                <a:spcPct val="0"/>
              </a:spcAft>
            </a:pPr>
            <a:r>
              <a:rPr lang="en-US" sz="1200" dirty="0">
                <a:solidFill>
                  <a:srgbClr val="363636"/>
                </a:solidFill>
                <a:latin typeface="Helvetica"/>
                <a:cs typeface="Arial"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Blessed Edmund Rice"/>
          <p:cNvPicPr>
            <a:picLocks noChangeAspect="1" noChangeArrowheads="1"/>
          </p:cNvPicPr>
          <p:nvPr/>
        </p:nvPicPr>
        <p:blipFill>
          <a:blip r:embed="rId3" cstate="print"/>
          <a:srcRect/>
          <a:stretch>
            <a:fillRect/>
          </a:stretch>
        </p:blipFill>
        <p:spPr bwMode="auto">
          <a:xfrm>
            <a:off x="251520" y="1196752"/>
            <a:ext cx="8572500" cy="47625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2267744" y="4762453"/>
            <a:ext cx="4572000" cy="646331"/>
          </a:xfrm>
          <a:prstGeom prst="rect">
            <a:avLst/>
          </a:prstGeom>
        </p:spPr>
        <p:txBody>
          <a:bodyPr wrap="square">
            <a:spAutoFit/>
          </a:bodyPr>
          <a:lstStyle/>
          <a:p>
            <a:r>
              <a:rPr lang="en-GB" b="1" i="1" dirty="0" smtClean="0"/>
              <a:t>He was successful because he was a man of compassion </a:t>
            </a:r>
            <a:r>
              <a:rPr lang="en-GB" b="1" i="1" dirty="0" smtClean="0"/>
              <a:t>and love</a:t>
            </a:r>
            <a:endParaRPr lang="en-GB" dirty="0"/>
          </a:p>
        </p:txBody>
      </p:sp>
      <p:pic>
        <p:nvPicPr>
          <p:cNvPr id="1026" name="Picture 2" descr="http://erstni.org/wp-content/uploads/2011/11/edmundteacher-202x300.jpg"/>
          <p:cNvPicPr>
            <a:picLocks noChangeAspect="1" noChangeArrowheads="1"/>
          </p:cNvPicPr>
          <p:nvPr/>
        </p:nvPicPr>
        <p:blipFill>
          <a:blip r:embed="rId2" cstate="print"/>
          <a:srcRect/>
          <a:stretch>
            <a:fillRect/>
          </a:stretch>
        </p:blipFill>
        <p:spPr bwMode="auto">
          <a:xfrm>
            <a:off x="2915816" y="908720"/>
            <a:ext cx="3096344" cy="33843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r>
              <a:rPr lang="en-GB" dirty="0"/>
              <a:t>Edmund Rice was born in the town of Westcourt near the village of </a:t>
            </a:r>
            <a:r>
              <a:rPr lang="en-GB" dirty="0" err="1"/>
              <a:t>Callan</a:t>
            </a:r>
            <a:r>
              <a:rPr lang="en-GB" dirty="0"/>
              <a:t> in County Kilkenny in the south east of Ireland on 1 June 1762</a:t>
            </a:r>
            <a:r>
              <a:rPr lang="en-GB" dirty="0" smtClean="0"/>
              <a:t>.</a:t>
            </a:r>
            <a:r>
              <a:rPr lang="en-GB" dirty="0"/>
              <a:t> </a:t>
            </a:r>
          </a:p>
        </p:txBody>
      </p:sp>
      <p:pic>
        <p:nvPicPr>
          <p:cNvPr id="3074" name="Picture 2" descr="https://upload.wikimedia.org/wikipedia/commons/thumb/5/58/EdRiceCallan.JPG/800px-EdRiceCallan.JPG"/>
          <p:cNvPicPr>
            <a:picLocks noChangeAspect="1" noChangeArrowheads="1"/>
          </p:cNvPicPr>
          <p:nvPr/>
        </p:nvPicPr>
        <p:blipFill>
          <a:blip r:embed="rId2" cstate="print"/>
          <a:srcRect/>
          <a:stretch>
            <a:fillRect/>
          </a:stretch>
        </p:blipFill>
        <p:spPr bwMode="auto">
          <a:xfrm>
            <a:off x="1619672" y="3717032"/>
            <a:ext cx="5400600" cy="28346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548680"/>
            <a:ext cx="8229600" cy="4708525"/>
          </a:xfrm>
        </p:spPr>
        <p:txBody>
          <a:bodyPr/>
          <a:lstStyle/>
          <a:p>
            <a:r>
              <a:rPr lang="en-GB" dirty="0"/>
              <a:t/>
            </a:r>
            <a:br>
              <a:rPr lang="en-GB" dirty="0"/>
            </a:br>
            <a:r>
              <a:rPr lang="en-GB" dirty="0"/>
              <a:t>As a result of the Penal Laws, Edmund was forced to receive his primary school education from a “hedge school”. These were illegal schools established by travelling teachers, usually only one teacher was in </a:t>
            </a:r>
            <a:r>
              <a:rPr lang="en-GB" dirty="0" smtClean="0"/>
              <a:t>each.</a:t>
            </a:r>
            <a:endParaRPr lang="en-GB" dirty="0"/>
          </a:p>
        </p:txBody>
      </p:sp>
      <p:pic>
        <p:nvPicPr>
          <p:cNvPr id="2050" name="Picture 2" descr="untitled11"/>
          <p:cNvPicPr>
            <a:picLocks noChangeAspect="1" noChangeArrowheads="1"/>
          </p:cNvPicPr>
          <p:nvPr/>
        </p:nvPicPr>
        <p:blipFill>
          <a:blip r:embed="rId2" cstate="print"/>
          <a:srcRect/>
          <a:stretch>
            <a:fillRect/>
          </a:stretch>
        </p:blipFill>
        <p:spPr bwMode="auto">
          <a:xfrm>
            <a:off x="1619672" y="3429000"/>
            <a:ext cx="5544616" cy="3429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620688"/>
            <a:ext cx="8229600" cy="4708525"/>
          </a:xfrm>
        </p:spPr>
        <p:txBody>
          <a:bodyPr/>
          <a:lstStyle/>
          <a:p>
            <a:r>
              <a:rPr lang="en-GB" dirty="0"/>
              <a:t>In 1779, Edmund began an apprenticeship with his uncle. Michael Rice, who owned a very successful merchant trading business in Waterford city. Waterford was the second busiest shipping port in the world at the time. Michael died in 1785, and the business was passed into Edmund’s ownership.</a:t>
            </a:r>
          </a:p>
        </p:txBody>
      </p:sp>
      <p:pic>
        <p:nvPicPr>
          <p:cNvPr id="1026" name="Picture 2" descr="https://upload.wikimedia.org/wikipedia/commons/thumb/9/9e/Quays_Waterford2.jpg/800px-Quays_Waterford2.jpg"/>
          <p:cNvPicPr>
            <a:picLocks noChangeAspect="1" noChangeArrowheads="1"/>
          </p:cNvPicPr>
          <p:nvPr/>
        </p:nvPicPr>
        <p:blipFill>
          <a:blip r:embed="rId2" cstate="print"/>
          <a:srcRect/>
          <a:stretch>
            <a:fillRect/>
          </a:stretch>
        </p:blipFill>
        <p:spPr bwMode="auto">
          <a:xfrm>
            <a:off x="1115616" y="3789040"/>
            <a:ext cx="6912768" cy="30689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620688"/>
            <a:ext cx="8229600" cy="4708525"/>
          </a:xfrm>
        </p:spPr>
        <p:txBody>
          <a:bodyPr/>
          <a:lstStyle/>
          <a:p>
            <a:r>
              <a:rPr lang="en-GB" dirty="0"/>
              <a:t>Blessed Edmund Ignatius Rice, was a Roman Catholic missionary and educationalist. Edmund was the founder of two religious institutes of religious brothers: the Congregation of Christian Brothers and the Presentation Brothers.</a:t>
            </a:r>
          </a:p>
        </p:txBody>
      </p:sp>
      <p:pic>
        <p:nvPicPr>
          <p:cNvPr id="19458" name="Picture 2" descr="Celtic Cross Head Brooch with Knot Detail – Celtic Lands"/>
          <p:cNvPicPr>
            <a:picLocks noChangeAspect="1" noChangeArrowheads="1"/>
          </p:cNvPicPr>
          <p:nvPr/>
        </p:nvPicPr>
        <p:blipFill>
          <a:blip r:embed="rId2" cstate="print"/>
          <a:srcRect/>
          <a:stretch>
            <a:fillRect/>
          </a:stretch>
        </p:blipFill>
        <p:spPr bwMode="auto">
          <a:xfrm>
            <a:off x="2627784" y="3304727"/>
            <a:ext cx="3553272" cy="355327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4704"/>
            <a:ext cx="8229600" cy="5544021"/>
          </a:xfrm>
        </p:spPr>
        <p:txBody>
          <a:bodyPr/>
          <a:lstStyle/>
          <a:p>
            <a:r>
              <a:rPr lang="en-GB" dirty="0" smtClean="0"/>
              <a:t>Born </a:t>
            </a:r>
            <a:r>
              <a:rPr lang="en-GB" dirty="0"/>
              <a:t>in </a:t>
            </a:r>
            <a:r>
              <a:rPr lang="en-GB" dirty="0" err="1"/>
              <a:t>Callan</a:t>
            </a:r>
            <a:r>
              <a:rPr lang="en-GB" dirty="0"/>
              <a:t>, Ireland, in 1762, Edmund came to the bustling city port of Waterford as a young man. He was talented and energetic and soon became very wealthy. </a:t>
            </a:r>
          </a:p>
        </p:txBody>
      </p:sp>
      <p:sp>
        <p:nvSpPr>
          <p:cNvPr id="13314" name="AutoShape 2" descr="7E with Mrs Westwood - Hom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316" name="Picture 4" descr="7E with Mrs Westwood - Home">
            <a:hlinkClick r:id="rId2"/>
          </p:cNvPr>
          <p:cNvPicPr>
            <a:picLocks noChangeAspect="1" noChangeArrowheads="1"/>
          </p:cNvPicPr>
          <p:nvPr/>
        </p:nvPicPr>
        <p:blipFill>
          <a:blip r:embed="rId3" cstate="print"/>
          <a:srcRect/>
          <a:stretch>
            <a:fillRect/>
          </a:stretch>
        </p:blipFill>
        <p:spPr bwMode="auto">
          <a:xfrm>
            <a:off x="1763688" y="2924944"/>
            <a:ext cx="4953000" cy="36195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8229600" cy="6308725"/>
          </a:xfrm>
        </p:spPr>
        <p:txBody>
          <a:bodyPr/>
          <a:lstStyle/>
          <a:p>
            <a:r>
              <a:rPr lang="en-GB" dirty="0"/>
              <a:t>Married to Mary Elliot, in 1789 he experienced her tragic death soon after she gave birth to their daughter Mary. Deeply saddened by her loss, Edmund entered a time of mourning. As his daughter continued to open the depths of his love, his relationship with God deepened. </a:t>
            </a:r>
          </a:p>
        </p:txBody>
      </p:sp>
      <p:pic>
        <p:nvPicPr>
          <p:cNvPr id="4" name="Picture 3" descr="Connecting the Edmund Rice movement - Connecting the Edmund Rice ..."/>
          <p:cNvPicPr/>
          <p:nvPr/>
        </p:nvPicPr>
        <p:blipFill>
          <a:blip r:embed="rId2" cstate="print"/>
          <a:srcRect/>
          <a:stretch>
            <a:fillRect/>
          </a:stretch>
        </p:blipFill>
        <p:spPr bwMode="auto">
          <a:xfrm>
            <a:off x="2483768" y="2676525"/>
            <a:ext cx="4143375" cy="41814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80728"/>
            <a:ext cx="8229600" cy="5327997"/>
          </a:xfrm>
        </p:spPr>
        <p:txBody>
          <a:bodyPr/>
          <a:lstStyle/>
          <a:p>
            <a:r>
              <a:rPr lang="en-GB" dirty="0"/>
              <a:t> In his own brokenness, he was moved with compassion to recognise the brokenness of those around him. He entered more deeply into their struggle and found in the story of Jesus the call to liberation that is at the heart of what Jesus </a:t>
            </a:r>
            <a:r>
              <a:rPr lang="en-GB" dirty="0" smtClean="0"/>
              <a:t>preached.</a:t>
            </a:r>
          </a:p>
          <a:p>
            <a:endParaRPr lang="en-GB" dirty="0"/>
          </a:p>
        </p:txBody>
      </p:sp>
      <p:pic>
        <p:nvPicPr>
          <p:cNvPr id="4" name="Picture 3" descr="Bereavement Images, Stock Photos &amp; Vectors | Shutterstock"/>
          <p:cNvPicPr/>
          <p:nvPr/>
        </p:nvPicPr>
        <p:blipFill>
          <a:blip r:embed="rId2" cstate="print"/>
          <a:srcRect/>
          <a:stretch>
            <a:fillRect/>
          </a:stretch>
        </p:blipFill>
        <p:spPr bwMode="auto">
          <a:xfrm>
            <a:off x="1691680" y="3861048"/>
            <a:ext cx="5472608" cy="2667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465</TotalTime>
  <Words>539</Words>
  <Application>Microsoft Office PowerPoint</Application>
  <PresentationFormat>On-screen Show (4:3)</PresentationFormat>
  <Paragraphs>48</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Blessed Edmund Rice Éamonn Iognáid Rís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 Edmund Rice</dc:title>
  <dc:creator>mfarag</dc:creator>
  <cp:lastModifiedBy>mfarag</cp:lastModifiedBy>
  <cp:revision>42</cp:revision>
  <dcterms:created xsi:type="dcterms:W3CDTF">2020-04-23T10:25:14Z</dcterms:created>
  <dcterms:modified xsi:type="dcterms:W3CDTF">2020-04-28T10:42:33Z</dcterms:modified>
</cp:coreProperties>
</file>