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95" r:id="rId3"/>
    <p:sldId id="285" r:id="rId4"/>
    <p:sldId id="287" r:id="rId5"/>
    <p:sldId id="315" r:id="rId6"/>
    <p:sldId id="313" r:id="rId7"/>
    <p:sldId id="314" r:id="rId8"/>
    <p:sldId id="311" r:id="rId9"/>
    <p:sldId id="297" r:id="rId10"/>
    <p:sldId id="303" r:id="rId11"/>
    <p:sldId id="305" r:id="rId12"/>
    <p:sldId id="316" r:id="rId13"/>
    <p:sldId id="289" r:id="rId14"/>
    <p:sldId id="312" r:id="rId15"/>
    <p:sldId id="290" r:id="rId16"/>
    <p:sldId id="307" r:id="rId17"/>
    <p:sldId id="291" r:id="rId18"/>
    <p:sldId id="292" r:id="rId19"/>
    <p:sldId id="293" r:id="rId20"/>
    <p:sldId id="317" r:id="rId21"/>
    <p:sldId id="28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p:cViewPr varScale="1">
        <p:scale>
          <a:sx n="103" d="100"/>
          <a:sy n="103" d="100"/>
        </p:scale>
        <p:origin x="22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60FD2CC-D8AA-42BF-B1B8-7E68D70A93F6}" type="datetimeFigureOut">
              <a:rPr lang="en-GB" smtClean="0"/>
              <a:t>24/08/2023</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ACA6D1E3-729B-45F5-95F6-493805B0D17A}" type="slidenum">
              <a:rPr lang="en-GB" smtClean="0"/>
              <a:t>‹#›</a:t>
            </a:fld>
            <a:endParaRPr lang="en-GB"/>
          </a:p>
        </p:txBody>
      </p:sp>
    </p:spTree>
    <p:extLst>
      <p:ext uri="{BB962C8B-B14F-4D97-AF65-F5344CB8AC3E}">
        <p14:creationId xmlns:p14="http://schemas.microsoft.com/office/powerpoint/2010/main" val="3358017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0FD2CC-D8AA-42BF-B1B8-7E68D70A93F6}" type="datetimeFigureOut">
              <a:rPr lang="en-GB" smtClean="0"/>
              <a:t>24/08/2023</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CA6D1E3-729B-45F5-95F6-493805B0D17A}" type="slidenum">
              <a:rPr lang="en-GB" smtClean="0"/>
              <a:t>‹#›</a:t>
            </a:fld>
            <a:endParaRPr lang="en-GB"/>
          </a:p>
        </p:txBody>
      </p:sp>
    </p:spTree>
    <p:extLst>
      <p:ext uri="{BB962C8B-B14F-4D97-AF65-F5344CB8AC3E}">
        <p14:creationId xmlns:p14="http://schemas.microsoft.com/office/powerpoint/2010/main" val="3379475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760FD2CC-D8AA-42BF-B1B8-7E68D70A93F6}" type="datetimeFigureOut">
              <a:rPr lang="en-GB" smtClean="0"/>
              <a:t>24/08/2023</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CA6D1E3-729B-45F5-95F6-493805B0D17A}" type="slidenum">
              <a:rPr lang="en-GB" smtClean="0"/>
              <a:t>‹#›</a:t>
            </a:fld>
            <a:endParaRPr lang="en-GB"/>
          </a:p>
        </p:txBody>
      </p:sp>
    </p:spTree>
    <p:extLst>
      <p:ext uri="{BB962C8B-B14F-4D97-AF65-F5344CB8AC3E}">
        <p14:creationId xmlns:p14="http://schemas.microsoft.com/office/powerpoint/2010/main" val="3520524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760FD2CC-D8AA-42BF-B1B8-7E68D70A93F6}" type="datetimeFigureOut">
              <a:rPr lang="en-GB" smtClean="0"/>
              <a:t>24/08/2023</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CA6D1E3-729B-45F5-95F6-493805B0D17A}" type="slidenum">
              <a:rPr lang="en-GB" smtClean="0"/>
              <a:t>‹#›</a:t>
            </a:fld>
            <a:endParaRPr lang="en-GB"/>
          </a:p>
        </p:txBody>
      </p:sp>
    </p:spTree>
    <p:extLst>
      <p:ext uri="{BB962C8B-B14F-4D97-AF65-F5344CB8AC3E}">
        <p14:creationId xmlns:p14="http://schemas.microsoft.com/office/powerpoint/2010/main" val="1233473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0FD2CC-D8AA-42BF-B1B8-7E68D70A93F6}" type="datetimeFigureOut">
              <a:rPr lang="en-GB" smtClean="0"/>
              <a:t>24/08/2023</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CA6D1E3-729B-45F5-95F6-493805B0D17A}" type="slidenum">
              <a:rPr lang="en-GB" smtClean="0"/>
              <a:t>‹#›</a:t>
            </a:fld>
            <a:endParaRPr lang="en-GB"/>
          </a:p>
        </p:txBody>
      </p:sp>
    </p:spTree>
    <p:extLst>
      <p:ext uri="{BB962C8B-B14F-4D97-AF65-F5344CB8AC3E}">
        <p14:creationId xmlns:p14="http://schemas.microsoft.com/office/powerpoint/2010/main" val="307183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60FD2CC-D8AA-42BF-B1B8-7E68D70A93F6}" type="datetimeFigureOut">
              <a:rPr lang="en-GB" smtClean="0"/>
              <a:t>24/08/2023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A6D1E3-729B-45F5-95F6-493805B0D17A}" type="slidenum">
              <a:rPr lang="en-GB" smtClean="0"/>
              <a:t>‹#›</a:t>
            </a:fld>
            <a:endParaRPr lang="en-GB"/>
          </a:p>
        </p:txBody>
      </p:sp>
    </p:spTree>
    <p:extLst>
      <p:ext uri="{BB962C8B-B14F-4D97-AF65-F5344CB8AC3E}">
        <p14:creationId xmlns:p14="http://schemas.microsoft.com/office/powerpoint/2010/main" val="2548857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60FD2CC-D8AA-42BF-B1B8-7E68D70A93F6}" type="datetimeFigureOut">
              <a:rPr lang="en-GB" smtClean="0"/>
              <a:t>24/08/2023</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ACA6D1E3-729B-45F5-95F6-493805B0D17A}" type="slidenum">
              <a:rPr lang="en-GB" smtClean="0"/>
              <a:t>‹#›</a:t>
            </a:fld>
            <a:endParaRPr lang="en-GB"/>
          </a:p>
        </p:txBody>
      </p:sp>
    </p:spTree>
    <p:extLst>
      <p:ext uri="{BB962C8B-B14F-4D97-AF65-F5344CB8AC3E}">
        <p14:creationId xmlns:p14="http://schemas.microsoft.com/office/powerpoint/2010/main" val="1087533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60FD2CC-D8AA-42BF-B1B8-7E68D70A93F6}" type="datetimeFigureOut">
              <a:rPr lang="en-GB" smtClean="0"/>
              <a:t>24/08/2023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A6D1E3-729B-45F5-95F6-493805B0D17A}" type="slidenum">
              <a:rPr lang="en-GB" smtClean="0"/>
              <a:t>‹#›</a:t>
            </a:fld>
            <a:endParaRPr lang="en-GB"/>
          </a:p>
        </p:txBody>
      </p:sp>
    </p:spTree>
    <p:extLst>
      <p:ext uri="{BB962C8B-B14F-4D97-AF65-F5344CB8AC3E}">
        <p14:creationId xmlns:p14="http://schemas.microsoft.com/office/powerpoint/2010/main" val="3340878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60FD2CC-D8AA-42BF-B1B8-7E68D70A93F6}" type="datetimeFigureOut">
              <a:rPr lang="en-GB" smtClean="0"/>
              <a:t>24/08/2023</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CA6D1E3-729B-45F5-95F6-493805B0D17A}" type="slidenum">
              <a:rPr lang="en-GB" smtClean="0"/>
              <a:t>‹#›</a:t>
            </a:fld>
            <a:endParaRPr lang="en-GB"/>
          </a:p>
        </p:txBody>
      </p:sp>
    </p:spTree>
    <p:extLst>
      <p:ext uri="{BB962C8B-B14F-4D97-AF65-F5344CB8AC3E}">
        <p14:creationId xmlns:p14="http://schemas.microsoft.com/office/powerpoint/2010/main" val="2319422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0FD2CC-D8AA-42BF-B1B8-7E68D70A93F6}" type="datetimeFigureOut">
              <a:rPr lang="en-GB" smtClean="0"/>
              <a:t>24/08/2023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A6D1E3-729B-45F5-95F6-493805B0D17A}" type="slidenum">
              <a:rPr lang="en-GB" smtClean="0"/>
              <a:t>‹#›</a:t>
            </a:fld>
            <a:endParaRPr lang="en-GB"/>
          </a:p>
        </p:txBody>
      </p:sp>
    </p:spTree>
    <p:extLst>
      <p:ext uri="{BB962C8B-B14F-4D97-AF65-F5344CB8AC3E}">
        <p14:creationId xmlns:p14="http://schemas.microsoft.com/office/powerpoint/2010/main" val="3532914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0FD2CC-D8AA-42BF-B1B8-7E68D70A93F6}" type="datetimeFigureOut">
              <a:rPr lang="en-GB" smtClean="0"/>
              <a:t>24/08/2023</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CA6D1E3-729B-45F5-95F6-493805B0D17A}" type="slidenum">
              <a:rPr lang="en-GB" smtClean="0"/>
              <a:t>‹#›</a:t>
            </a:fld>
            <a:endParaRPr lang="en-GB"/>
          </a:p>
        </p:txBody>
      </p:sp>
    </p:spTree>
    <p:extLst>
      <p:ext uri="{BB962C8B-B14F-4D97-AF65-F5344CB8AC3E}">
        <p14:creationId xmlns:p14="http://schemas.microsoft.com/office/powerpoint/2010/main" val="2783283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0FD2CC-D8AA-42BF-B1B8-7E68D70A93F6}" type="datetimeFigureOut">
              <a:rPr lang="en-GB" smtClean="0"/>
              <a:t>24/08/2023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A6D1E3-729B-45F5-95F6-493805B0D17A}" type="slidenum">
              <a:rPr lang="en-GB" smtClean="0"/>
              <a:t>‹#›</a:t>
            </a:fld>
            <a:endParaRPr lang="en-GB"/>
          </a:p>
        </p:txBody>
      </p:sp>
    </p:spTree>
    <p:extLst>
      <p:ext uri="{BB962C8B-B14F-4D97-AF65-F5344CB8AC3E}">
        <p14:creationId xmlns:p14="http://schemas.microsoft.com/office/powerpoint/2010/main" val="3020529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0FD2CC-D8AA-42BF-B1B8-7E68D70A93F6}" type="datetimeFigureOut">
              <a:rPr lang="en-GB" smtClean="0"/>
              <a:t>24/08/2023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A6D1E3-729B-45F5-95F6-493805B0D17A}" type="slidenum">
              <a:rPr lang="en-GB" smtClean="0"/>
              <a:t>‹#›</a:t>
            </a:fld>
            <a:endParaRPr lang="en-GB"/>
          </a:p>
        </p:txBody>
      </p:sp>
    </p:spTree>
    <p:extLst>
      <p:ext uri="{BB962C8B-B14F-4D97-AF65-F5344CB8AC3E}">
        <p14:creationId xmlns:p14="http://schemas.microsoft.com/office/powerpoint/2010/main" val="2358159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0FD2CC-D8AA-42BF-B1B8-7E68D70A93F6}" type="datetimeFigureOut">
              <a:rPr lang="en-GB" smtClean="0"/>
              <a:t>24/08/2023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A6D1E3-729B-45F5-95F6-493805B0D17A}" type="slidenum">
              <a:rPr lang="en-GB" smtClean="0"/>
              <a:t>‹#›</a:t>
            </a:fld>
            <a:endParaRPr lang="en-GB"/>
          </a:p>
        </p:txBody>
      </p:sp>
    </p:spTree>
    <p:extLst>
      <p:ext uri="{BB962C8B-B14F-4D97-AF65-F5344CB8AC3E}">
        <p14:creationId xmlns:p14="http://schemas.microsoft.com/office/powerpoint/2010/main" val="1486344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FD2CC-D8AA-42BF-B1B8-7E68D70A93F6}" type="datetimeFigureOut">
              <a:rPr lang="en-GB" smtClean="0"/>
              <a:t>24/08/2023</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CA6D1E3-729B-45F5-95F6-493805B0D17A}" type="slidenum">
              <a:rPr lang="en-GB" smtClean="0"/>
              <a:t>‹#›</a:t>
            </a:fld>
            <a:endParaRPr lang="en-GB"/>
          </a:p>
        </p:txBody>
      </p:sp>
    </p:spTree>
    <p:extLst>
      <p:ext uri="{BB962C8B-B14F-4D97-AF65-F5344CB8AC3E}">
        <p14:creationId xmlns:p14="http://schemas.microsoft.com/office/powerpoint/2010/main" val="3101099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0FD2CC-D8AA-42BF-B1B8-7E68D70A93F6}" type="datetimeFigureOut">
              <a:rPr lang="en-GB" smtClean="0"/>
              <a:t>24/08/2023</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CA6D1E3-729B-45F5-95F6-493805B0D17A}" type="slidenum">
              <a:rPr lang="en-GB" smtClean="0"/>
              <a:t>‹#›</a:t>
            </a:fld>
            <a:endParaRPr lang="en-GB"/>
          </a:p>
        </p:txBody>
      </p:sp>
    </p:spTree>
    <p:extLst>
      <p:ext uri="{BB962C8B-B14F-4D97-AF65-F5344CB8AC3E}">
        <p14:creationId xmlns:p14="http://schemas.microsoft.com/office/powerpoint/2010/main" val="1799051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0FD2CC-D8AA-42BF-B1B8-7E68D70A93F6}" type="datetimeFigureOut">
              <a:rPr lang="en-GB" smtClean="0"/>
              <a:t>24/08/2023</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CA6D1E3-729B-45F5-95F6-493805B0D17A}" type="slidenum">
              <a:rPr lang="en-GB" smtClean="0"/>
              <a:t>‹#›</a:t>
            </a:fld>
            <a:endParaRPr lang="en-GB"/>
          </a:p>
        </p:txBody>
      </p:sp>
    </p:spTree>
    <p:extLst>
      <p:ext uri="{BB962C8B-B14F-4D97-AF65-F5344CB8AC3E}">
        <p14:creationId xmlns:p14="http://schemas.microsoft.com/office/powerpoint/2010/main" val="1172491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60FD2CC-D8AA-42BF-B1B8-7E68D70A93F6}" type="datetimeFigureOut">
              <a:rPr lang="en-GB" smtClean="0"/>
              <a:t>24/08/2023</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CA6D1E3-729B-45F5-95F6-493805B0D17A}" type="slidenum">
              <a:rPr lang="en-GB" smtClean="0"/>
              <a:t>‹#›</a:t>
            </a:fld>
            <a:endParaRPr lang="en-GB"/>
          </a:p>
        </p:txBody>
      </p:sp>
    </p:spTree>
    <p:extLst>
      <p:ext uri="{BB962C8B-B14F-4D97-AF65-F5344CB8AC3E}">
        <p14:creationId xmlns:p14="http://schemas.microsoft.com/office/powerpoint/2010/main" val="356006351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solidFill>
                  <a:srgbClr val="FF0000"/>
                </a:solidFill>
              </a:rPr>
              <a:t>SENIOR SCHOOL </a:t>
            </a:r>
            <a:br>
              <a:rPr lang="en-GB" b="1" dirty="0">
                <a:solidFill>
                  <a:srgbClr val="FF0000"/>
                </a:solidFill>
              </a:rPr>
            </a:br>
            <a:r>
              <a:rPr lang="en-GB" b="1" dirty="0">
                <a:solidFill>
                  <a:srgbClr val="FF0000"/>
                </a:solidFill>
              </a:rPr>
              <a:t>YEAR 13 INDUCTION</a:t>
            </a:r>
          </a:p>
        </p:txBody>
      </p:sp>
      <p:sp>
        <p:nvSpPr>
          <p:cNvPr id="3" name="Subtitle 2"/>
          <p:cNvSpPr>
            <a:spLocks noGrp="1"/>
          </p:cNvSpPr>
          <p:nvPr>
            <p:ph type="subTitle" idx="1"/>
          </p:nvPr>
        </p:nvSpPr>
        <p:spPr/>
        <p:txBody>
          <a:bodyPr>
            <a:normAutofit/>
          </a:bodyPr>
          <a:lstStyle/>
          <a:p>
            <a:r>
              <a:rPr lang="en-GB" sz="4000" b="1" dirty="0"/>
              <a:t>AUGUST 2023</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8144" y="422530"/>
            <a:ext cx="896112" cy="1307592"/>
          </a:xfrm>
          <a:prstGeom prst="rect">
            <a:avLst/>
          </a:prstGeom>
        </p:spPr>
      </p:pic>
    </p:spTree>
    <p:extLst>
      <p:ext uri="{BB962C8B-B14F-4D97-AF65-F5344CB8AC3E}">
        <p14:creationId xmlns:p14="http://schemas.microsoft.com/office/powerpoint/2010/main" val="458212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GB" dirty="0">
                <a:solidFill>
                  <a:srgbClr val="FFFF00"/>
                </a:solidFill>
              </a:rPr>
              <a:t>Attendance</a:t>
            </a:r>
          </a:p>
        </p:txBody>
      </p:sp>
      <p:sp>
        <p:nvSpPr>
          <p:cNvPr id="26627" name="Rectangle 3"/>
          <p:cNvSpPr>
            <a:spLocks noGrp="1" noChangeArrowheads="1"/>
          </p:cNvSpPr>
          <p:nvPr>
            <p:ph idx="1"/>
          </p:nvPr>
        </p:nvSpPr>
        <p:spPr>
          <a:xfrm>
            <a:off x="1752600" y="2237014"/>
            <a:ext cx="8915400" cy="4533900"/>
          </a:xfrm>
        </p:spPr>
        <p:txBody>
          <a:bodyPr>
            <a:normAutofit/>
          </a:bodyPr>
          <a:lstStyle/>
          <a:p>
            <a:pPr>
              <a:lnSpc>
                <a:spcPct val="80000"/>
              </a:lnSpc>
              <a:defRPr/>
            </a:pPr>
            <a:endParaRPr lang="en-GB" sz="2800" dirty="0">
              <a:ea typeface="ＭＳ Ｐゴシック" pitchFamily="34" charset="-128"/>
            </a:endParaRPr>
          </a:p>
          <a:p>
            <a:pPr>
              <a:lnSpc>
                <a:spcPct val="80000"/>
              </a:lnSpc>
              <a:defRPr/>
            </a:pPr>
            <a:r>
              <a:rPr lang="en-GB" sz="1900" dirty="0">
                <a:ea typeface="ＭＳ Ｐゴシック" pitchFamily="34" charset="-128"/>
              </a:rPr>
              <a:t>We are asking you as parents </a:t>
            </a:r>
            <a:r>
              <a:rPr lang="en-GB" sz="1900" b="1" dirty="0">
                <a:highlight>
                  <a:srgbClr val="FFFF00"/>
                </a:highlight>
                <a:ea typeface="ＭＳ Ｐゴシック" pitchFamily="34" charset="-128"/>
              </a:rPr>
              <a:t>not to support your son in taking time off school</a:t>
            </a:r>
            <a:endParaRPr lang="en-GB" sz="1900" dirty="0">
              <a:ea typeface="ＭＳ Ｐゴシック" pitchFamily="34" charset="-128"/>
            </a:endParaRPr>
          </a:p>
          <a:p>
            <a:pPr eaLnBrk="1" hangingPunct="1">
              <a:lnSpc>
                <a:spcPct val="80000"/>
              </a:lnSpc>
              <a:defRPr/>
            </a:pPr>
            <a:endParaRPr lang="en-GB" sz="2800" dirty="0">
              <a:ea typeface="ＭＳ Ｐゴシック" pitchFamily="34" charset="-128"/>
            </a:endParaRPr>
          </a:p>
          <a:p>
            <a:pPr eaLnBrk="1" hangingPunct="1">
              <a:lnSpc>
                <a:spcPct val="80000"/>
              </a:lnSpc>
              <a:defRPr/>
            </a:pPr>
            <a:r>
              <a:rPr lang="en-GB" sz="2800" dirty="0">
                <a:ea typeface="ＭＳ Ｐゴシック" pitchFamily="34" charset="-128"/>
              </a:rPr>
              <a:t>Things that you are likely to hear are:</a:t>
            </a:r>
          </a:p>
          <a:p>
            <a:pPr lvl="1" eaLnBrk="1" hangingPunct="1">
              <a:lnSpc>
                <a:spcPct val="80000"/>
              </a:lnSpc>
              <a:defRPr/>
            </a:pPr>
            <a:r>
              <a:rPr lang="ja-JP" altLang="en-GB" sz="1900" dirty="0">
                <a:ea typeface="ＭＳ Ｐゴシック" pitchFamily="34" charset="-128"/>
              </a:rPr>
              <a:t>‘</a:t>
            </a:r>
            <a:r>
              <a:rPr lang="en-GB" altLang="ja-JP" sz="1900" dirty="0">
                <a:ea typeface="ＭＳ Ｐゴシック" pitchFamily="34" charset="-128"/>
              </a:rPr>
              <a:t>I only have two classes today</a:t>
            </a:r>
            <a:r>
              <a:rPr lang="ja-JP" altLang="en-GB" sz="1900" dirty="0">
                <a:ea typeface="ＭＳ Ｐゴシック" pitchFamily="34" charset="-128"/>
              </a:rPr>
              <a:t>’</a:t>
            </a:r>
            <a:r>
              <a:rPr lang="en-GB" altLang="ja-JP" sz="1900" dirty="0">
                <a:ea typeface="ＭＳ Ｐゴシック" pitchFamily="34" charset="-128"/>
              </a:rPr>
              <a:t>- ALL Students must be in school for 9am sharp.</a:t>
            </a:r>
          </a:p>
          <a:p>
            <a:pPr lvl="1" eaLnBrk="1" hangingPunct="1">
              <a:lnSpc>
                <a:spcPct val="80000"/>
              </a:lnSpc>
              <a:defRPr/>
            </a:pPr>
            <a:r>
              <a:rPr lang="ja-JP" altLang="en-GB" sz="1900" dirty="0">
                <a:ea typeface="ＭＳ Ｐゴシック" pitchFamily="34" charset="-128"/>
              </a:rPr>
              <a:t>‘</a:t>
            </a:r>
            <a:r>
              <a:rPr lang="en-GB" altLang="ja-JP" sz="1900" dirty="0">
                <a:ea typeface="ＭＳ Ｐゴシック" pitchFamily="34" charset="-128"/>
              </a:rPr>
              <a:t>I have no class until 12.00</a:t>
            </a:r>
            <a:r>
              <a:rPr lang="ja-JP" altLang="en-US" sz="1900" dirty="0">
                <a:ea typeface="ＭＳ Ｐゴシック" pitchFamily="34" charset="-128"/>
              </a:rPr>
              <a:t> </a:t>
            </a:r>
            <a:r>
              <a:rPr lang="en-GB" altLang="ja-JP" sz="1900" dirty="0">
                <a:ea typeface="ＭＳ Ｐゴシック" pitchFamily="34" charset="-128"/>
              </a:rPr>
              <a:t>– ALL Students  must be in school for 9am.</a:t>
            </a:r>
          </a:p>
          <a:p>
            <a:pPr lvl="1" eaLnBrk="1" hangingPunct="1">
              <a:lnSpc>
                <a:spcPct val="80000"/>
              </a:lnSpc>
              <a:defRPr/>
            </a:pPr>
            <a:r>
              <a:rPr lang="ja-JP" altLang="en-GB" dirty="0">
                <a:ea typeface="ＭＳ Ｐゴシック" pitchFamily="34" charset="-128"/>
              </a:rPr>
              <a:t>‘</a:t>
            </a:r>
            <a:r>
              <a:rPr lang="en-GB" altLang="ja-JP" dirty="0">
                <a:ea typeface="ＭＳ Ｐゴシック" pitchFamily="34" charset="-128"/>
              </a:rPr>
              <a:t>I need to take time off to do coursework</a:t>
            </a:r>
            <a:r>
              <a:rPr lang="ja-JP" altLang="en-GB" dirty="0">
                <a:ea typeface="ＭＳ Ｐゴシック" pitchFamily="34" charset="-128"/>
              </a:rPr>
              <a:t>’</a:t>
            </a:r>
            <a:r>
              <a:rPr lang="en-GB" altLang="ja-JP" dirty="0">
                <a:ea typeface="ＭＳ Ｐゴシック" pitchFamily="34" charset="-128"/>
              </a:rPr>
              <a:t>/</a:t>
            </a:r>
            <a:r>
              <a:rPr lang="ja-JP" altLang="en-GB" dirty="0">
                <a:ea typeface="ＭＳ Ｐゴシック" pitchFamily="34" charset="-128"/>
              </a:rPr>
              <a:t>‘</a:t>
            </a:r>
            <a:r>
              <a:rPr lang="en-GB" altLang="ja-JP" dirty="0">
                <a:ea typeface="ＭＳ Ｐゴシック" pitchFamily="34" charset="-128"/>
              </a:rPr>
              <a:t>Everyone else is taking time off</a:t>
            </a:r>
            <a:r>
              <a:rPr lang="ja-JP" altLang="en-GB" dirty="0">
                <a:ea typeface="ＭＳ Ｐゴシック" pitchFamily="34" charset="-128"/>
              </a:rPr>
              <a:t>’</a:t>
            </a:r>
            <a:endParaRPr lang="en-GB" altLang="ja-JP" dirty="0">
              <a:ea typeface="ＭＳ Ｐゴシック" pitchFamily="34" charset="-128"/>
            </a:endParaRPr>
          </a:p>
          <a:p>
            <a:pPr>
              <a:lnSpc>
                <a:spcPct val="80000"/>
              </a:lnSpc>
              <a:defRPr/>
            </a:pPr>
            <a:r>
              <a:rPr lang="en-GB" sz="2000" dirty="0">
                <a:ea typeface="ＭＳ Ｐゴシック" pitchFamily="34" charset="-128"/>
              </a:rPr>
              <a:t>All classes – curriculum and careers</a:t>
            </a:r>
          </a:p>
          <a:p>
            <a:pPr eaLnBrk="1" hangingPunct="1">
              <a:lnSpc>
                <a:spcPct val="80000"/>
              </a:lnSpc>
              <a:defRPr/>
            </a:pPr>
            <a:r>
              <a:rPr lang="en-GB" sz="2000" dirty="0">
                <a:ea typeface="ＭＳ Ｐゴシック" pitchFamily="34" charset="-128"/>
              </a:rPr>
              <a:t>Registers for all classes on Sims and </a:t>
            </a:r>
            <a:r>
              <a:rPr lang="en-GB" sz="2000" b="1" dirty="0">
                <a:ea typeface="ＭＳ Ｐゴシック" pitchFamily="34" charset="-128"/>
              </a:rPr>
              <a:t>absences notified by the parents app. (Friday pm – open messages)</a:t>
            </a:r>
          </a:p>
          <a:p>
            <a:pPr lvl="1" eaLnBrk="1" hangingPunct="1">
              <a:lnSpc>
                <a:spcPct val="80000"/>
              </a:lnSpc>
              <a:defRPr/>
            </a:pPr>
            <a:endParaRPr lang="en-GB" sz="2000" dirty="0">
              <a:ea typeface="ＭＳ Ｐゴシック" pitchFamily="34" charset="-128"/>
            </a:endParaRPr>
          </a:p>
        </p:txBody>
      </p:sp>
    </p:spTree>
    <p:extLst>
      <p:ext uri="{BB962C8B-B14F-4D97-AF65-F5344CB8AC3E}">
        <p14:creationId xmlns:p14="http://schemas.microsoft.com/office/powerpoint/2010/main" val="375589748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GB" dirty="0">
                <a:solidFill>
                  <a:srgbClr val="FFFF00"/>
                </a:solidFill>
              </a:rPr>
              <a:t>Absence</a:t>
            </a:r>
          </a:p>
        </p:txBody>
      </p:sp>
      <p:sp>
        <p:nvSpPr>
          <p:cNvPr id="28675" name="Rectangle 3"/>
          <p:cNvSpPr>
            <a:spLocks noGrp="1" noChangeArrowheads="1"/>
          </p:cNvSpPr>
          <p:nvPr>
            <p:ph idx="1"/>
          </p:nvPr>
        </p:nvSpPr>
        <p:spPr>
          <a:xfrm>
            <a:off x="1981200" y="2360066"/>
            <a:ext cx="8229600" cy="4269335"/>
          </a:xfrm>
        </p:spPr>
        <p:txBody>
          <a:bodyPr>
            <a:normAutofit/>
          </a:bodyPr>
          <a:lstStyle/>
          <a:p>
            <a:pPr eaLnBrk="1" hangingPunct="1">
              <a:defRPr/>
            </a:pPr>
            <a:r>
              <a:rPr lang="en-GB" sz="1900" dirty="0">
                <a:ea typeface="ＭＳ Ｐゴシック" pitchFamily="34" charset="-128"/>
              </a:rPr>
              <a:t>If your son is absent for a genuine reason then he needs to have a </a:t>
            </a:r>
            <a:r>
              <a:rPr lang="en-GB" sz="1900" b="1" dirty="0">
                <a:ea typeface="ＭＳ Ｐゴシック" pitchFamily="34" charset="-128"/>
              </a:rPr>
              <a:t>note signed by you </a:t>
            </a:r>
          </a:p>
          <a:p>
            <a:pPr eaLnBrk="1" hangingPunct="1">
              <a:defRPr/>
            </a:pPr>
            <a:r>
              <a:rPr lang="en-GB" sz="1900" dirty="0">
                <a:ea typeface="ＭＳ Ｐゴシック" pitchFamily="34" charset="-128"/>
              </a:rPr>
              <a:t>If your son has medical or dental appointments </a:t>
            </a:r>
            <a:r>
              <a:rPr lang="en-GB" sz="1900" b="1" dirty="0">
                <a:solidFill>
                  <a:srgbClr val="FF0000"/>
                </a:solidFill>
                <a:ea typeface="ＭＳ Ｐゴシック" pitchFamily="34" charset="-128"/>
              </a:rPr>
              <a:t>please do not arrange these for during the school day –</a:t>
            </a:r>
            <a:r>
              <a:rPr lang="en-GB" sz="1900" dirty="0">
                <a:solidFill>
                  <a:srgbClr val="FF0000"/>
                </a:solidFill>
                <a:ea typeface="ＭＳ Ｐゴシック" pitchFamily="34" charset="-128"/>
              </a:rPr>
              <a:t> </a:t>
            </a:r>
            <a:r>
              <a:rPr lang="en-GB" sz="1900" b="1" dirty="0">
                <a:solidFill>
                  <a:schemeClr val="tx1"/>
                </a:solidFill>
                <a:ea typeface="ＭＳ Ｐゴシック" pitchFamily="34" charset="-128"/>
              </a:rPr>
              <a:t>medical p</a:t>
            </a:r>
            <a:r>
              <a:rPr lang="en-GB" sz="1900" b="1" dirty="0">
                <a:ea typeface="ＭＳ Ｐゴシック" pitchFamily="34" charset="-128"/>
              </a:rPr>
              <a:t>ractitioners do work after 3.20!</a:t>
            </a:r>
          </a:p>
          <a:p>
            <a:pPr eaLnBrk="1" hangingPunct="1">
              <a:defRPr/>
            </a:pPr>
            <a:r>
              <a:rPr lang="en-GB" sz="1900" b="1" dirty="0">
                <a:solidFill>
                  <a:srgbClr val="FF0000"/>
                </a:solidFill>
                <a:ea typeface="ＭＳ Ｐゴシック" pitchFamily="34" charset="-128"/>
              </a:rPr>
              <a:t>Driving Lessons- </a:t>
            </a:r>
            <a:r>
              <a:rPr lang="en-GB" sz="1900" b="1" dirty="0">
                <a:ea typeface="ＭＳ Ｐゴシック" pitchFamily="34" charset="-128"/>
              </a:rPr>
              <a:t>can only be arranged </a:t>
            </a:r>
            <a:r>
              <a:rPr lang="en-GB" sz="1900" b="1" dirty="0">
                <a:solidFill>
                  <a:srgbClr val="FF0000"/>
                </a:solidFill>
                <a:ea typeface="ＭＳ Ｐゴシック" pitchFamily="34" charset="-128"/>
              </a:rPr>
              <a:t>within </a:t>
            </a:r>
            <a:r>
              <a:rPr lang="en-GB" b="1" dirty="0">
                <a:solidFill>
                  <a:srgbClr val="FF0000"/>
                </a:solidFill>
                <a:ea typeface="ＭＳ Ｐゴシック" pitchFamily="34" charset="-128"/>
              </a:rPr>
              <a:t>non- contact class time. </a:t>
            </a:r>
          </a:p>
          <a:p>
            <a:pPr eaLnBrk="1" hangingPunct="1">
              <a:buFontTx/>
              <a:buChar char="o"/>
              <a:defRPr/>
            </a:pPr>
            <a:r>
              <a:rPr lang="en-GB" sz="1800" b="1" dirty="0"/>
              <a:t>Failure to attend class = Friday Detention /Year Tutor will phone parents</a:t>
            </a:r>
          </a:p>
          <a:p>
            <a:pPr eaLnBrk="1" hangingPunct="1">
              <a:buFontTx/>
              <a:buChar char="o"/>
              <a:defRPr/>
            </a:pPr>
            <a:r>
              <a:rPr lang="en-GB" sz="1800" b="1" dirty="0"/>
              <a:t>Second offence </a:t>
            </a:r>
            <a:r>
              <a:rPr lang="en-GB" b="1" dirty="0"/>
              <a:t>=  </a:t>
            </a:r>
            <a:r>
              <a:rPr lang="en-GB" sz="1800" b="1" dirty="0"/>
              <a:t>detention/ meeting with Parents/Student and Head of School</a:t>
            </a:r>
          </a:p>
          <a:p>
            <a:pPr eaLnBrk="1" hangingPunct="1">
              <a:buFontTx/>
              <a:buChar char="o"/>
              <a:defRPr/>
            </a:pPr>
            <a:r>
              <a:rPr lang="en-GB" sz="1800" b="1" dirty="0"/>
              <a:t>Third offence can result in a suspension</a:t>
            </a:r>
            <a:endParaRPr lang="en-GB" b="1" dirty="0">
              <a:ea typeface="ＭＳ Ｐゴシック" pitchFamily="34" charset="-128"/>
            </a:endParaRPr>
          </a:p>
          <a:p>
            <a:pPr eaLnBrk="1" hangingPunct="1">
              <a:defRPr/>
            </a:pPr>
            <a:endParaRPr lang="en-GB" sz="2800" b="1" dirty="0">
              <a:ea typeface="ＭＳ Ｐゴシック" pitchFamily="34" charset="-128"/>
            </a:endParaRPr>
          </a:p>
        </p:txBody>
      </p:sp>
    </p:spTree>
    <p:extLst>
      <p:ext uri="{BB962C8B-B14F-4D97-AF65-F5344CB8AC3E}">
        <p14:creationId xmlns:p14="http://schemas.microsoft.com/office/powerpoint/2010/main" val="6684734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8800" b="1" dirty="0">
                <a:solidFill>
                  <a:srgbClr val="FF0000"/>
                </a:solidFill>
              </a:rPr>
              <a:t>A Fresh Start….</a:t>
            </a:r>
          </a:p>
        </p:txBody>
      </p:sp>
      <p:sp>
        <p:nvSpPr>
          <p:cNvPr id="3" name="Content Placeholder 2"/>
          <p:cNvSpPr>
            <a:spLocks noGrp="1"/>
          </p:cNvSpPr>
          <p:nvPr>
            <p:ph idx="1"/>
          </p:nvPr>
        </p:nvSpPr>
        <p:spPr/>
        <p:txBody>
          <a:bodyPr/>
          <a:lstStyle/>
          <a:p>
            <a:r>
              <a:rPr lang="en-GB" sz="2000" b="1" dirty="0">
                <a:highlight>
                  <a:srgbClr val="FFFF00"/>
                </a:highlight>
              </a:rPr>
              <a:t>Adults</a:t>
            </a:r>
            <a:r>
              <a:rPr lang="en-GB" sz="2000" b="1" dirty="0"/>
              <a:t> –</a:t>
            </a:r>
            <a:r>
              <a:rPr lang="en-GB" dirty="0"/>
              <a:t> </a:t>
            </a:r>
            <a:r>
              <a:rPr lang="en-GB" b="1" dirty="0"/>
              <a:t>expectations and behaviour</a:t>
            </a:r>
          </a:p>
          <a:p>
            <a:r>
              <a:rPr lang="en-GB" b="1" dirty="0">
                <a:highlight>
                  <a:srgbClr val="FFFF00"/>
                </a:highlight>
              </a:rPr>
              <a:t>A work ethic</a:t>
            </a:r>
          </a:p>
          <a:p>
            <a:r>
              <a:rPr lang="en-GB" b="1" dirty="0">
                <a:highlight>
                  <a:srgbClr val="FFFF00"/>
                </a:highlight>
              </a:rPr>
              <a:t>Self-Choice</a:t>
            </a:r>
            <a:r>
              <a:rPr lang="en-GB" b="1" dirty="0"/>
              <a:t> – not A la carte</a:t>
            </a:r>
          </a:p>
          <a:p>
            <a:r>
              <a:rPr lang="en-GB" dirty="0"/>
              <a:t>Expectations – staff and students</a:t>
            </a:r>
          </a:p>
          <a:p>
            <a:r>
              <a:rPr lang="en-GB" dirty="0"/>
              <a:t>Relationships – Peer/Staff/Parents</a:t>
            </a:r>
          </a:p>
          <a:p>
            <a:r>
              <a:rPr lang="en-GB" dirty="0"/>
              <a:t>Clean Slate </a:t>
            </a:r>
          </a:p>
          <a:p>
            <a:endParaRPr lang="en-GB" dirty="0"/>
          </a:p>
        </p:txBody>
      </p:sp>
    </p:spTree>
    <p:extLst>
      <p:ext uri="{BB962C8B-B14F-4D97-AF65-F5344CB8AC3E}">
        <p14:creationId xmlns:p14="http://schemas.microsoft.com/office/powerpoint/2010/main" val="1498217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ctrTitle"/>
          </p:nvPr>
        </p:nvSpPr>
        <p:spPr/>
        <p:txBody>
          <a:bodyPr>
            <a:noAutofit/>
          </a:bodyPr>
          <a:lstStyle/>
          <a:p>
            <a:pPr eaLnBrk="1" hangingPunct="1">
              <a:defRPr/>
            </a:pPr>
            <a:r>
              <a:rPr lang="en-GB" dirty="0">
                <a:solidFill>
                  <a:srgbClr val="FFFF00"/>
                </a:solidFill>
              </a:rPr>
              <a:t>Year Head</a:t>
            </a:r>
          </a:p>
        </p:txBody>
      </p:sp>
      <p:sp>
        <p:nvSpPr>
          <p:cNvPr id="8195" name="Rectangle 5"/>
          <p:cNvSpPr>
            <a:spLocks noGrp="1" noChangeArrowheads="1"/>
          </p:cNvSpPr>
          <p:nvPr>
            <p:ph type="subTitle" idx="1"/>
          </p:nvPr>
        </p:nvSpPr>
        <p:spPr>
          <a:xfrm>
            <a:off x="1154955" y="4777381"/>
            <a:ext cx="8825658" cy="861420"/>
          </a:xfrm>
        </p:spPr>
        <p:txBody>
          <a:bodyPr/>
          <a:lstStyle/>
          <a:p>
            <a:pPr eaLnBrk="1" hangingPunct="1">
              <a:buFont typeface="Wingdings" charset="0"/>
              <a:buNone/>
              <a:defRPr/>
            </a:pPr>
            <a:r>
              <a:rPr lang="en-GB" dirty="0"/>
              <a:t>Mr M Grogan</a:t>
            </a:r>
          </a:p>
        </p:txBody>
      </p:sp>
    </p:spTree>
    <p:extLst>
      <p:ext uri="{BB962C8B-B14F-4D97-AF65-F5344CB8AC3E}">
        <p14:creationId xmlns:p14="http://schemas.microsoft.com/office/powerpoint/2010/main" val="173823345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GB" b="1" dirty="0">
                <a:solidFill>
                  <a:srgbClr val="FFFF00"/>
                </a:solidFill>
              </a:rPr>
              <a:t>EMA - </a:t>
            </a:r>
            <a:r>
              <a:rPr lang="en-IE" b="1" i="0" dirty="0">
                <a:solidFill>
                  <a:srgbClr val="FFFF00"/>
                </a:solidFill>
                <a:effectLst/>
                <a:latin typeface="Google Sans"/>
              </a:rPr>
              <a:t>Education Maintenance Allowance</a:t>
            </a:r>
            <a:endParaRPr lang="en-GB" b="1" dirty="0">
              <a:solidFill>
                <a:srgbClr val="FFFF00"/>
              </a:solidFill>
            </a:endParaRPr>
          </a:p>
        </p:txBody>
      </p:sp>
      <p:sp>
        <p:nvSpPr>
          <p:cNvPr id="35843" name="Rectangle 3"/>
          <p:cNvSpPr>
            <a:spLocks noGrp="1" noChangeArrowheads="1"/>
          </p:cNvSpPr>
          <p:nvPr>
            <p:ph idx="1"/>
          </p:nvPr>
        </p:nvSpPr>
        <p:spPr>
          <a:xfrm>
            <a:off x="479833" y="2868774"/>
            <a:ext cx="11009014" cy="3015558"/>
          </a:xfrm>
        </p:spPr>
        <p:txBody>
          <a:bodyPr>
            <a:normAutofit/>
          </a:bodyPr>
          <a:lstStyle/>
          <a:p>
            <a:pPr eaLnBrk="1" hangingPunct="1">
              <a:lnSpc>
                <a:spcPct val="80000"/>
              </a:lnSpc>
              <a:defRPr/>
            </a:pPr>
            <a:r>
              <a:rPr lang="en-GB" dirty="0">
                <a:ea typeface="ＭＳ Ｐゴシック" pitchFamily="34" charset="-128"/>
              </a:rPr>
              <a:t>If you are in receipt of EMA please remember to register online before the start of term. Packs are available at general office.</a:t>
            </a:r>
          </a:p>
          <a:p>
            <a:pPr eaLnBrk="1" hangingPunct="1">
              <a:lnSpc>
                <a:spcPct val="80000"/>
              </a:lnSpc>
              <a:defRPr/>
            </a:pPr>
            <a:endParaRPr lang="en-GB" dirty="0">
              <a:ea typeface="ＭＳ Ｐゴシック" pitchFamily="34" charset="-128"/>
            </a:endParaRPr>
          </a:p>
          <a:p>
            <a:pPr eaLnBrk="1" hangingPunct="1">
              <a:lnSpc>
                <a:spcPct val="80000"/>
              </a:lnSpc>
              <a:defRPr/>
            </a:pPr>
            <a:r>
              <a:rPr lang="en-GB" dirty="0">
                <a:ea typeface="ＭＳ Ｐゴシック" pitchFamily="34" charset="-128"/>
              </a:rPr>
              <a:t>If you are absent on a day or any part of a day </a:t>
            </a:r>
            <a:r>
              <a:rPr lang="en-GB" b="1" dirty="0">
                <a:solidFill>
                  <a:srgbClr val="FF0000"/>
                </a:solidFill>
                <a:ea typeface="ＭＳ Ｐゴシック" pitchFamily="34" charset="-128"/>
              </a:rPr>
              <a:t>you must bring in a free standing (hand written) note indicating reason for absence on day of return.</a:t>
            </a:r>
          </a:p>
          <a:p>
            <a:pPr marL="0" indent="0" eaLnBrk="1" hangingPunct="1">
              <a:lnSpc>
                <a:spcPct val="80000"/>
              </a:lnSpc>
              <a:buNone/>
              <a:defRPr/>
            </a:pPr>
            <a:r>
              <a:rPr lang="en-GB" b="1" dirty="0">
                <a:solidFill>
                  <a:srgbClr val="FF0000"/>
                </a:solidFill>
                <a:ea typeface="ＭＳ Ｐゴシック" pitchFamily="34" charset="-128"/>
              </a:rPr>
              <a:t>  </a:t>
            </a:r>
          </a:p>
          <a:p>
            <a:pPr eaLnBrk="1" hangingPunct="1">
              <a:lnSpc>
                <a:spcPct val="80000"/>
              </a:lnSpc>
              <a:defRPr/>
            </a:pPr>
            <a:r>
              <a:rPr lang="en-GB" dirty="0">
                <a:ea typeface="ＭＳ Ｐゴシック" pitchFamily="34" charset="-128"/>
              </a:rPr>
              <a:t>You MUST ensure your note covers date/reason. </a:t>
            </a:r>
          </a:p>
          <a:p>
            <a:pPr eaLnBrk="1" hangingPunct="1">
              <a:lnSpc>
                <a:spcPct val="80000"/>
              </a:lnSpc>
              <a:defRPr/>
            </a:pPr>
            <a:r>
              <a:rPr lang="en-GB" dirty="0">
                <a:ea typeface="ＭＳ Ｐゴシック" pitchFamily="34" charset="-128"/>
              </a:rPr>
              <a:t>You will be given one days grace  - If this is not done you cannot be marked present with EMA  and you will </a:t>
            </a:r>
            <a:r>
              <a:rPr lang="en-GB" b="1" dirty="0">
                <a:ea typeface="ＭＳ Ｐゴシック" pitchFamily="34" charset="-128"/>
              </a:rPr>
              <a:t>loose</a:t>
            </a:r>
            <a:r>
              <a:rPr lang="en-GB" dirty="0">
                <a:ea typeface="ＭＳ Ｐゴシック" pitchFamily="34" charset="-128"/>
              </a:rPr>
              <a:t> the payment – this is the Education Department’s rule and one which we must comply with.</a:t>
            </a:r>
          </a:p>
        </p:txBody>
      </p:sp>
    </p:spTree>
    <p:extLst>
      <p:ext uri="{BB962C8B-B14F-4D97-AF65-F5344CB8AC3E}">
        <p14:creationId xmlns:p14="http://schemas.microsoft.com/office/powerpoint/2010/main" val="414817140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GB" dirty="0">
                <a:solidFill>
                  <a:srgbClr val="FFFF00"/>
                </a:solidFill>
              </a:rPr>
              <a:t>Part Time Work/Transport</a:t>
            </a:r>
          </a:p>
        </p:txBody>
      </p:sp>
      <p:sp>
        <p:nvSpPr>
          <p:cNvPr id="9219" name="Rectangle 3"/>
          <p:cNvSpPr>
            <a:spLocks noGrp="1" noChangeArrowheads="1"/>
          </p:cNvSpPr>
          <p:nvPr>
            <p:ph idx="1"/>
          </p:nvPr>
        </p:nvSpPr>
        <p:spPr>
          <a:xfrm>
            <a:off x="792932" y="2687372"/>
            <a:ext cx="10822664" cy="3354935"/>
          </a:xfrm>
        </p:spPr>
        <p:txBody>
          <a:bodyPr>
            <a:normAutofit fontScale="85000" lnSpcReduction="20000"/>
          </a:bodyPr>
          <a:lstStyle/>
          <a:p>
            <a:pPr eaLnBrk="1" hangingPunct="1">
              <a:defRPr/>
            </a:pPr>
            <a:r>
              <a:rPr lang="en-GB" sz="2000" dirty="0">
                <a:ea typeface="ＭＳ Ｐゴシック" pitchFamily="34" charset="-128"/>
              </a:rPr>
              <a:t>Need to maintain BALANCE</a:t>
            </a:r>
          </a:p>
          <a:p>
            <a:pPr eaLnBrk="1" hangingPunct="1">
              <a:defRPr/>
            </a:pPr>
            <a:r>
              <a:rPr lang="en-GB" sz="2000" dirty="0">
                <a:ea typeface="ＭＳ Ｐゴシック" pitchFamily="34" charset="-128"/>
              </a:rPr>
              <a:t>Recommend that students should not work </a:t>
            </a:r>
          </a:p>
          <a:p>
            <a:pPr marL="0" indent="0">
              <a:buNone/>
              <a:defRPr/>
            </a:pPr>
            <a:r>
              <a:rPr lang="en-GB" sz="2000" dirty="0">
                <a:ea typeface="ＭＳ Ｐゴシック" pitchFamily="34" charset="-128"/>
              </a:rPr>
              <a:t>	</a:t>
            </a:r>
            <a:r>
              <a:rPr lang="en-GB" sz="2000" b="1" dirty="0">
                <a:solidFill>
                  <a:srgbClr val="00B0F0"/>
                </a:solidFill>
                <a:ea typeface="ＭＳ Ｐゴシック" pitchFamily="34" charset="-128"/>
              </a:rPr>
              <a:t>Monday – Thursday evenings</a:t>
            </a:r>
          </a:p>
          <a:p>
            <a:pPr eaLnBrk="1" hangingPunct="1">
              <a:defRPr/>
            </a:pPr>
            <a:r>
              <a:rPr lang="en-GB" sz="2000" dirty="0">
                <a:ea typeface="ＭＳ Ｐゴシック" pitchFamily="34" charset="-128"/>
              </a:rPr>
              <a:t>If doing part time work on weekends time must also be made for study</a:t>
            </a:r>
          </a:p>
          <a:p>
            <a:pPr eaLnBrk="1" hangingPunct="1">
              <a:defRPr/>
            </a:pPr>
            <a:r>
              <a:rPr lang="en-GB" sz="2000" dirty="0">
                <a:ea typeface="ＭＳ Ｐゴシック" pitchFamily="34" charset="-128"/>
              </a:rPr>
              <a:t>Recommended study time is 20 hours a week outside of school</a:t>
            </a:r>
          </a:p>
          <a:p>
            <a:pPr eaLnBrk="1" hangingPunct="1">
              <a:defRPr/>
            </a:pPr>
            <a:r>
              <a:rPr lang="en-GB" sz="2000" dirty="0">
                <a:ea typeface="ＭＳ Ｐゴシック" pitchFamily="34" charset="-128"/>
              </a:rPr>
              <a:t>Cars to school (when this happens)</a:t>
            </a:r>
          </a:p>
          <a:p>
            <a:pPr marL="801688" indent="-260350" eaLnBrk="1" hangingPunct="1">
              <a:defRPr/>
            </a:pPr>
            <a:r>
              <a:rPr lang="en-GB" sz="2000" dirty="0">
                <a:ea typeface="ＭＳ Ｐゴシック" pitchFamily="34" charset="-128"/>
              </a:rPr>
              <a:t>there are designated parking</a:t>
            </a:r>
          </a:p>
          <a:p>
            <a:pPr marL="801688" indent="-260350" eaLnBrk="1" hangingPunct="1">
              <a:defRPr/>
            </a:pPr>
            <a:r>
              <a:rPr lang="en-GB" sz="2000" dirty="0">
                <a:ea typeface="ＭＳ Ｐゴシック" pitchFamily="34" charset="-128"/>
              </a:rPr>
              <a:t>please respect our  residents</a:t>
            </a:r>
          </a:p>
          <a:p>
            <a:pPr marL="801688" indent="-260350" eaLnBrk="1" hangingPunct="1">
              <a:defRPr/>
            </a:pPr>
            <a:r>
              <a:rPr lang="en-GB" sz="2000" dirty="0">
                <a:ea typeface="ＭＳ Ｐゴシック" pitchFamily="34" charset="-128"/>
              </a:rPr>
              <a:t>You are not allowed to drive to Sacred Heart  classes</a:t>
            </a:r>
          </a:p>
          <a:p>
            <a:pPr marL="801688" indent="-260350" eaLnBrk="1" hangingPunct="1">
              <a:defRPr/>
            </a:pPr>
            <a:r>
              <a:rPr lang="en-GB" sz="2000" dirty="0">
                <a:ea typeface="ＭＳ Ｐゴシック" pitchFamily="34" charset="-128"/>
              </a:rPr>
              <a:t>Watch your speed.</a:t>
            </a:r>
          </a:p>
        </p:txBody>
      </p:sp>
    </p:spTree>
    <p:extLst>
      <p:ext uri="{BB962C8B-B14F-4D97-AF65-F5344CB8AC3E}">
        <p14:creationId xmlns:p14="http://schemas.microsoft.com/office/powerpoint/2010/main" val="98849263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GB" dirty="0">
                <a:solidFill>
                  <a:srgbClr val="FFFF00"/>
                </a:solidFill>
              </a:rPr>
              <a:t>In School but Not Registered</a:t>
            </a:r>
          </a:p>
        </p:txBody>
      </p:sp>
      <p:sp>
        <p:nvSpPr>
          <p:cNvPr id="30723" name="Rectangle 3"/>
          <p:cNvSpPr>
            <a:spLocks noGrp="1" noChangeArrowheads="1"/>
          </p:cNvSpPr>
          <p:nvPr>
            <p:ph idx="1"/>
          </p:nvPr>
        </p:nvSpPr>
        <p:spPr>
          <a:xfrm>
            <a:off x="709126" y="3154951"/>
            <a:ext cx="10786187" cy="2058700"/>
          </a:xfrm>
        </p:spPr>
        <p:txBody>
          <a:bodyPr>
            <a:normAutofit/>
          </a:bodyPr>
          <a:lstStyle/>
          <a:p>
            <a:pPr eaLnBrk="1" hangingPunct="1">
              <a:buFont typeface="Wingdings" charset="0"/>
              <a:buChar char="l"/>
              <a:defRPr/>
            </a:pPr>
            <a:r>
              <a:rPr lang="en-GB" sz="2000" dirty="0"/>
              <a:t>All students must register with their form teacher if they are late.</a:t>
            </a:r>
          </a:p>
          <a:p>
            <a:pPr eaLnBrk="1" hangingPunct="1">
              <a:buFont typeface="Wingdings" charset="0"/>
              <a:buChar char="l"/>
              <a:defRPr/>
            </a:pPr>
            <a:r>
              <a:rPr lang="en-GB" sz="2000" dirty="0"/>
              <a:t>In the past some students have not registered when they come in late so that they can leave school early! This will </a:t>
            </a:r>
            <a:r>
              <a:rPr lang="en-GB" sz="2000" b="1" dirty="0"/>
              <a:t>not</a:t>
            </a:r>
            <a:r>
              <a:rPr lang="en-GB" sz="2000" dirty="0"/>
              <a:t> happen with our year group.</a:t>
            </a:r>
          </a:p>
          <a:p>
            <a:pPr eaLnBrk="1" hangingPunct="1">
              <a:buFont typeface="Wingdings" charset="0"/>
              <a:buChar char="l"/>
              <a:defRPr/>
            </a:pPr>
            <a:r>
              <a:rPr lang="en-GB" sz="2000" dirty="0"/>
              <a:t>This is full time education – not part-time or student’s directing their own time.</a:t>
            </a:r>
          </a:p>
        </p:txBody>
      </p:sp>
    </p:spTree>
    <p:extLst>
      <p:ext uri="{BB962C8B-B14F-4D97-AF65-F5344CB8AC3E}">
        <p14:creationId xmlns:p14="http://schemas.microsoft.com/office/powerpoint/2010/main" val="142544215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GB" dirty="0">
                <a:solidFill>
                  <a:srgbClr val="FFFF00"/>
                </a:solidFill>
              </a:rPr>
              <a:t>Study Hall – Assembly Hall</a:t>
            </a:r>
          </a:p>
        </p:txBody>
      </p:sp>
      <p:sp>
        <p:nvSpPr>
          <p:cNvPr id="10243" name="Rectangle 3"/>
          <p:cNvSpPr>
            <a:spLocks noGrp="1" noChangeArrowheads="1"/>
          </p:cNvSpPr>
          <p:nvPr>
            <p:ph idx="1"/>
          </p:nvPr>
        </p:nvSpPr>
        <p:spPr>
          <a:xfrm>
            <a:off x="1154954" y="2603500"/>
            <a:ext cx="8825659" cy="3679734"/>
          </a:xfrm>
        </p:spPr>
        <p:txBody>
          <a:bodyPr>
            <a:noAutofit/>
          </a:bodyPr>
          <a:lstStyle/>
          <a:p>
            <a:pPr eaLnBrk="1" hangingPunct="1">
              <a:lnSpc>
                <a:spcPct val="90000"/>
              </a:lnSpc>
              <a:defRPr/>
            </a:pPr>
            <a:r>
              <a:rPr lang="en-GB" sz="2400" dirty="0">
                <a:solidFill>
                  <a:schemeClr val="tx1"/>
                </a:solidFill>
                <a:ea typeface="ＭＳ Ｐゴシック" pitchFamily="34" charset="-128"/>
              </a:rPr>
              <a:t>Bring your own Device</a:t>
            </a:r>
          </a:p>
          <a:p>
            <a:pPr eaLnBrk="1" hangingPunct="1">
              <a:lnSpc>
                <a:spcPct val="90000"/>
              </a:lnSpc>
              <a:defRPr/>
            </a:pPr>
            <a:r>
              <a:rPr lang="en-GB" sz="2400" dirty="0" err="1">
                <a:solidFill>
                  <a:schemeClr val="tx1"/>
                </a:solidFill>
                <a:ea typeface="ＭＳ Ｐゴシック" pitchFamily="34" charset="-128"/>
              </a:rPr>
              <a:t>Wifi</a:t>
            </a:r>
            <a:r>
              <a:rPr lang="en-GB" sz="2400" dirty="0">
                <a:solidFill>
                  <a:schemeClr val="tx1"/>
                </a:solidFill>
                <a:ea typeface="ＭＳ Ｐゴシック" pitchFamily="34" charset="-128"/>
              </a:rPr>
              <a:t> Access/Chrome books available</a:t>
            </a:r>
          </a:p>
          <a:p>
            <a:pPr eaLnBrk="1" hangingPunct="1">
              <a:lnSpc>
                <a:spcPct val="90000"/>
              </a:lnSpc>
              <a:defRPr/>
            </a:pPr>
            <a:r>
              <a:rPr lang="en-GB" sz="2400" dirty="0">
                <a:solidFill>
                  <a:schemeClr val="tx1"/>
                </a:solidFill>
                <a:ea typeface="ＭＳ Ｐゴシック" pitchFamily="34" charset="-128"/>
              </a:rPr>
              <a:t>Wireless Printing</a:t>
            </a:r>
          </a:p>
          <a:p>
            <a:pPr eaLnBrk="1" hangingPunct="1">
              <a:lnSpc>
                <a:spcPct val="90000"/>
              </a:lnSpc>
              <a:defRPr/>
            </a:pPr>
            <a:r>
              <a:rPr lang="en-GB" sz="2400" dirty="0">
                <a:solidFill>
                  <a:schemeClr val="tx1"/>
                </a:solidFill>
                <a:highlight>
                  <a:srgbClr val="FFFF00"/>
                </a:highlight>
                <a:ea typeface="ＭＳ Ｐゴシック" pitchFamily="34" charset="-128"/>
              </a:rPr>
              <a:t>Engine room of A level studies</a:t>
            </a:r>
          </a:p>
          <a:p>
            <a:pPr eaLnBrk="1" hangingPunct="1">
              <a:lnSpc>
                <a:spcPct val="90000"/>
              </a:lnSpc>
              <a:defRPr/>
            </a:pPr>
            <a:r>
              <a:rPr lang="en-GB" sz="2400" dirty="0">
                <a:solidFill>
                  <a:schemeClr val="tx1"/>
                </a:solidFill>
                <a:ea typeface="ＭＳ Ｐゴシック" pitchFamily="34" charset="-128"/>
              </a:rPr>
              <a:t>All students have study hall periods in the week</a:t>
            </a:r>
          </a:p>
          <a:p>
            <a:pPr eaLnBrk="1" hangingPunct="1">
              <a:lnSpc>
                <a:spcPct val="90000"/>
              </a:lnSpc>
              <a:defRPr/>
            </a:pPr>
            <a:r>
              <a:rPr lang="en-GB" sz="2400" dirty="0">
                <a:solidFill>
                  <a:schemeClr val="tx1"/>
                </a:solidFill>
                <a:ea typeface="ＭＳ Ｐゴシック" pitchFamily="34" charset="-128"/>
              </a:rPr>
              <a:t>Many students waste this time</a:t>
            </a:r>
          </a:p>
          <a:p>
            <a:pPr eaLnBrk="1" hangingPunct="1">
              <a:lnSpc>
                <a:spcPct val="90000"/>
              </a:lnSpc>
              <a:defRPr/>
            </a:pPr>
            <a:r>
              <a:rPr lang="en-GB" sz="2400" dirty="0">
                <a:solidFill>
                  <a:schemeClr val="tx1"/>
                </a:solidFill>
                <a:ea typeface="ＭＳ Ｐゴシック" pitchFamily="34" charset="-128"/>
              </a:rPr>
              <a:t>Do not use Study Hall to </a:t>
            </a:r>
            <a:r>
              <a:rPr lang="ja-JP" altLang="en-GB" sz="2400" dirty="0">
                <a:solidFill>
                  <a:schemeClr val="tx1"/>
                </a:solidFill>
                <a:ea typeface="ＭＳ Ｐゴシック" pitchFamily="34" charset="-128"/>
              </a:rPr>
              <a:t>‘</a:t>
            </a:r>
            <a:r>
              <a:rPr lang="en-GB" altLang="ja-JP" sz="2400" dirty="0">
                <a:solidFill>
                  <a:schemeClr val="tx1"/>
                </a:solidFill>
                <a:ea typeface="ＭＳ Ｐゴシック" pitchFamily="34" charset="-128"/>
              </a:rPr>
              <a:t>catch up</a:t>
            </a:r>
            <a:r>
              <a:rPr lang="ja-JP" altLang="en-GB" sz="2400" dirty="0">
                <a:solidFill>
                  <a:schemeClr val="tx1"/>
                </a:solidFill>
                <a:ea typeface="ＭＳ Ｐゴシック" pitchFamily="34" charset="-128"/>
              </a:rPr>
              <a:t>’</a:t>
            </a:r>
            <a:r>
              <a:rPr lang="en-GB" altLang="ja-JP" sz="2400" dirty="0">
                <a:solidFill>
                  <a:schemeClr val="tx1"/>
                </a:solidFill>
                <a:ea typeface="ＭＳ Ｐゴシック" pitchFamily="34" charset="-128"/>
              </a:rPr>
              <a:t> on homework</a:t>
            </a:r>
          </a:p>
          <a:p>
            <a:pPr eaLnBrk="1" hangingPunct="1">
              <a:lnSpc>
                <a:spcPct val="90000"/>
              </a:lnSpc>
              <a:defRPr/>
            </a:pPr>
            <a:r>
              <a:rPr lang="en-GB" sz="2400" dirty="0">
                <a:solidFill>
                  <a:schemeClr val="tx1"/>
                </a:solidFill>
                <a:ea typeface="ＭＳ Ｐゴシック" pitchFamily="34" charset="-128"/>
              </a:rPr>
              <a:t>‘</a:t>
            </a:r>
            <a:r>
              <a:rPr lang="en-GB" sz="2400" b="1" dirty="0">
                <a:solidFill>
                  <a:srgbClr val="FF0000"/>
                </a:solidFill>
                <a:ea typeface="ＭＳ Ｐゴシック" pitchFamily="34" charset="-128"/>
              </a:rPr>
              <a:t>No Phone</a:t>
            </a:r>
            <a:r>
              <a:rPr lang="en-GB" sz="2400" dirty="0">
                <a:solidFill>
                  <a:schemeClr val="tx1"/>
                </a:solidFill>
                <a:ea typeface="ＭＳ Ｐゴシック" pitchFamily="34" charset="-128"/>
              </a:rPr>
              <a:t>’ distraction</a:t>
            </a:r>
          </a:p>
        </p:txBody>
      </p:sp>
    </p:spTree>
    <p:extLst>
      <p:ext uri="{BB962C8B-B14F-4D97-AF65-F5344CB8AC3E}">
        <p14:creationId xmlns:p14="http://schemas.microsoft.com/office/powerpoint/2010/main" val="180330609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GB" dirty="0">
                <a:solidFill>
                  <a:srgbClr val="FFFF00"/>
                </a:solidFill>
              </a:rPr>
              <a:t>After School Study</a:t>
            </a:r>
          </a:p>
        </p:txBody>
      </p:sp>
      <p:sp>
        <p:nvSpPr>
          <p:cNvPr id="11267" name="Rectangle 3"/>
          <p:cNvSpPr>
            <a:spLocks noGrp="1" noChangeArrowheads="1"/>
          </p:cNvSpPr>
          <p:nvPr>
            <p:ph idx="1"/>
          </p:nvPr>
        </p:nvSpPr>
        <p:spPr>
          <a:xfrm>
            <a:off x="491412" y="2406719"/>
            <a:ext cx="11050555" cy="3918803"/>
          </a:xfrm>
        </p:spPr>
        <p:txBody>
          <a:bodyPr>
            <a:normAutofit/>
          </a:bodyPr>
          <a:lstStyle/>
          <a:p>
            <a:pPr eaLnBrk="1" hangingPunct="1">
              <a:buFont typeface="Wingdings" charset="0"/>
              <a:buChar char="l"/>
              <a:defRPr/>
            </a:pPr>
            <a:r>
              <a:rPr lang="en-GB" sz="2800" dirty="0"/>
              <a:t>After school study available </a:t>
            </a:r>
          </a:p>
          <a:p>
            <a:pPr marL="0" indent="0">
              <a:buNone/>
              <a:defRPr/>
            </a:pPr>
            <a:r>
              <a:rPr lang="en-GB" sz="2800" dirty="0"/>
              <a:t>	</a:t>
            </a:r>
            <a:r>
              <a:rPr lang="en-GB" sz="2800" b="1" dirty="0">
                <a:solidFill>
                  <a:srgbClr val="00B0F0"/>
                </a:solidFill>
              </a:rPr>
              <a:t>Monday /Wednesday/ Friday 3.30-4.30</a:t>
            </a:r>
          </a:p>
          <a:p>
            <a:pPr marL="0" indent="0">
              <a:buNone/>
              <a:defRPr/>
            </a:pPr>
            <a:endParaRPr lang="en-GB" sz="2800" b="1" dirty="0">
              <a:solidFill>
                <a:srgbClr val="00B0F0"/>
              </a:solidFill>
            </a:endParaRPr>
          </a:p>
          <a:p>
            <a:pPr>
              <a:defRPr/>
            </a:pPr>
            <a:r>
              <a:rPr lang="en-GB" sz="2800" b="1" dirty="0">
                <a:solidFill>
                  <a:srgbClr val="00B0F0"/>
                </a:solidFill>
              </a:rPr>
              <a:t>Important to cultivate good routines for independent study early in the term.</a:t>
            </a:r>
          </a:p>
          <a:p>
            <a:pPr marL="0" indent="0">
              <a:buNone/>
              <a:defRPr/>
            </a:pPr>
            <a:endParaRPr lang="en-GB" sz="2800" b="1" dirty="0">
              <a:solidFill>
                <a:srgbClr val="00B0F0"/>
              </a:solidFill>
            </a:endParaRPr>
          </a:p>
        </p:txBody>
      </p:sp>
    </p:spTree>
    <p:extLst>
      <p:ext uri="{BB962C8B-B14F-4D97-AF65-F5344CB8AC3E}">
        <p14:creationId xmlns:p14="http://schemas.microsoft.com/office/powerpoint/2010/main" val="235011809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GB" dirty="0"/>
              <a:t>Coursework Deadlines</a:t>
            </a:r>
          </a:p>
        </p:txBody>
      </p:sp>
      <p:sp>
        <p:nvSpPr>
          <p:cNvPr id="12291" name="Rectangle 3"/>
          <p:cNvSpPr>
            <a:spLocks noGrp="1" noChangeArrowheads="1"/>
          </p:cNvSpPr>
          <p:nvPr>
            <p:ph idx="1"/>
          </p:nvPr>
        </p:nvSpPr>
        <p:spPr>
          <a:xfrm>
            <a:off x="438539" y="2782395"/>
            <a:ext cx="11122090" cy="2258587"/>
          </a:xfrm>
        </p:spPr>
        <p:txBody>
          <a:bodyPr>
            <a:noAutofit/>
          </a:bodyPr>
          <a:lstStyle/>
          <a:p>
            <a:pPr eaLnBrk="1" hangingPunct="1">
              <a:lnSpc>
                <a:spcPct val="80000"/>
              </a:lnSpc>
              <a:buFont typeface="Wingdings" charset="0"/>
              <a:buChar char="l"/>
              <a:defRPr/>
            </a:pPr>
            <a:r>
              <a:rPr lang="en-GB" dirty="0"/>
              <a:t>Exam Boards set these deadlines – they are non negotiable</a:t>
            </a:r>
          </a:p>
          <a:p>
            <a:pPr eaLnBrk="1" hangingPunct="1">
              <a:lnSpc>
                <a:spcPct val="80000"/>
              </a:lnSpc>
              <a:buFont typeface="Wingdings" charset="0"/>
              <a:buChar char="l"/>
              <a:defRPr/>
            </a:pPr>
            <a:r>
              <a:rPr lang="en-GB" dirty="0"/>
              <a:t>Teachers set internal deadlines so that they can advise students regarding how their work can be improved and for internal moderation.</a:t>
            </a:r>
          </a:p>
          <a:p>
            <a:pPr eaLnBrk="1" hangingPunct="1">
              <a:lnSpc>
                <a:spcPct val="80000"/>
              </a:lnSpc>
              <a:buFont typeface="Wingdings" charset="0"/>
              <a:buChar char="l"/>
              <a:defRPr/>
            </a:pPr>
            <a:r>
              <a:rPr lang="en-GB" dirty="0"/>
              <a:t>Failure by students to meet internal deadlines will have a significant impact on their grades.</a:t>
            </a:r>
          </a:p>
          <a:p>
            <a:pPr eaLnBrk="1" hangingPunct="1">
              <a:lnSpc>
                <a:spcPct val="80000"/>
              </a:lnSpc>
              <a:buFont typeface="Wingdings" charset="0"/>
              <a:buChar char="l"/>
              <a:defRPr/>
            </a:pPr>
            <a:r>
              <a:rPr lang="en-GB" dirty="0"/>
              <a:t>Coursework should not be left to the last minute and time should not be taken off school to complete work because of failure by the student to manage his time throughout the year</a:t>
            </a:r>
          </a:p>
          <a:p>
            <a:pPr eaLnBrk="1" hangingPunct="1">
              <a:lnSpc>
                <a:spcPct val="80000"/>
              </a:lnSpc>
              <a:buFont typeface="Wingdings" charset="0"/>
              <a:buChar char="l"/>
              <a:defRPr/>
            </a:pPr>
            <a:r>
              <a:rPr lang="en-GB" b="1" dirty="0">
                <a:highlight>
                  <a:srgbClr val="FFFF00"/>
                </a:highlight>
              </a:rPr>
              <a:t>BTEC deadlines are imperative – contact with home.</a:t>
            </a:r>
          </a:p>
          <a:p>
            <a:pPr eaLnBrk="1" hangingPunct="1">
              <a:lnSpc>
                <a:spcPct val="80000"/>
              </a:lnSpc>
              <a:buFont typeface="Wingdings" charset="0"/>
              <a:buChar char="l"/>
              <a:defRPr/>
            </a:pPr>
            <a:endParaRPr lang="en-GB" b="1" dirty="0">
              <a:highlight>
                <a:srgbClr val="FFFF00"/>
              </a:highlight>
            </a:endParaRPr>
          </a:p>
          <a:p>
            <a:pPr eaLnBrk="1" hangingPunct="1">
              <a:lnSpc>
                <a:spcPct val="80000"/>
              </a:lnSpc>
              <a:buFont typeface="Wingdings" charset="0"/>
              <a:buChar char="l"/>
              <a:defRPr/>
            </a:pPr>
            <a:r>
              <a:rPr lang="en-GB" b="1" dirty="0">
                <a:highlight>
                  <a:srgbClr val="FFFF00"/>
                </a:highlight>
              </a:rPr>
              <a:t>Please follow the advice of your subject teachers, they know best.</a:t>
            </a:r>
          </a:p>
        </p:txBody>
      </p:sp>
    </p:spTree>
    <p:extLst>
      <p:ext uri="{BB962C8B-B14F-4D97-AF65-F5344CB8AC3E}">
        <p14:creationId xmlns:p14="http://schemas.microsoft.com/office/powerpoint/2010/main" val="570374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ctrTitle"/>
          </p:nvPr>
        </p:nvSpPr>
        <p:spPr/>
        <p:txBody>
          <a:bodyPr>
            <a:noAutofit/>
          </a:bodyPr>
          <a:lstStyle/>
          <a:p>
            <a:pPr eaLnBrk="1" hangingPunct="1">
              <a:defRPr/>
            </a:pPr>
            <a:r>
              <a:rPr lang="en-GB" dirty="0">
                <a:solidFill>
                  <a:srgbClr val="FFFF00"/>
                </a:solidFill>
              </a:rPr>
              <a:t>Head of School</a:t>
            </a:r>
          </a:p>
        </p:txBody>
      </p:sp>
      <p:sp>
        <p:nvSpPr>
          <p:cNvPr id="18435" name="Rectangle 5"/>
          <p:cNvSpPr>
            <a:spLocks noGrp="1" noChangeArrowheads="1"/>
          </p:cNvSpPr>
          <p:nvPr>
            <p:ph type="subTitle" idx="1"/>
          </p:nvPr>
        </p:nvSpPr>
        <p:spPr>
          <a:xfrm>
            <a:off x="1063515" y="4777381"/>
            <a:ext cx="8825658" cy="861420"/>
          </a:xfrm>
        </p:spPr>
        <p:txBody>
          <a:bodyPr>
            <a:normAutofit/>
          </a:bodyPr>
          <a:lstStyle/>
          <a:p>
            <a:pPr eaLnBrk="1" hangingPunct="1">
              <a:defRPr/>
            </a:pPr>
            <a:r>
              <a:rPr lang="en-GB" sz="3600" b="1" dirty="0">
                <a:ea typeface="ＭＳ Ｐゴシック" pitchFamily="34" charset="-128"/>
              </a:rPr>
              <a:t>Ms C O’Hare</a:t>
            </a:r>
          </a:p>
        </p:txBody>
      </p:sp>
    </p:spTree>
    <p:extLst>
      <p:ext uri="{BB962C8B-B14F-4D97-AF65-F5344CB8AC3E}">
        <p14:creationId xmlns:p14="http://schemas.microsoft.com/office/powerpoint/2010/main" val="161190347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Ms A Reynolds</a:t>
            </a:r>
          </a:p>
        </p:txBody>
      </p:sp>
      <p:sp>
        <p:nvSpPr>
          <p:cNvPr id="3" name="Content Placeholder 2"/>
          <p:cNvSpPr>
            <a:spLocks noGrp="1"/>
          </p:cNvSpPr>
          <p:nvPr>
            <p:ph type="subTitle" idx="1"/>
          </p:nvPr>
        </p:nvSpPr>
        <p:spPr/>
        <p:txBody>
          <a:bodyPr/>
          <a:lstStyle/>
          <a:p>
            <a:r>
              <a:rPr lang="en-GB" dirty="0"/>
              <a:t>HEAD OF </a:t>
            </a:r>
            <a:r>
              <a:rPr lang="en-GB" dirty="0" err="1"/>
              <a:t>CAREErs</a:t>
            </a:r>
            <a:endParaRPr lang="en-GB" dirty="0"/>
          </a:p>
        </p:txBody>
      </p:sp>
    </p:spTree>
    <p:extLst>
      <p:ext uri="{BB962C8B-B14F-4D97-AF65-F5344CB8AC3E}">
        <p14:creationId xmlns:p14="http://schemas.microsoft.com/office/powerpoint/2010/main" val="3148035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p:txBody>
          <a:bodyPr>
            <a:noAutofit/>
          </a:bodyPr>
          <a:lstStyle/>
          <a:p>
            <a:pPr eaLnBrk="1" hangingPunct="1">
              <a:defRPr/>
            </a:pPr>
            <a:r>
              <a:rPr lang="en-GB" dirty="0">
                <a:solidFill>
                  <a:srgbClr val="FFFF00"/>
                </a:solidFill>
              </a:rPr>
              <a:t>Principal</a:t>
            </a:r>
          </a:p>
        </p:txBody>
      </p:sp>
      <p:sp>
        <p:nvSpPr>
          <p:cNvPr id="5123" name="Rectangle 5"/>
          <p:cNvSpPr>
            <a:spLocks noGrp="1" noChangeArrowheads="1"/>
          </p:cNvSpPr>
          <p:nvPr>
            <p:ph type="subTitle" idx="1"/>
          </p:nvPr>
        </p:nvSpPr>
        <p:spPr/>
        <p:txBody>
          <a:bodyPr/>
          <a:lstStyle/>
          <a:p>
            <a:pPr eaLnBrk="1" hangingPunct="1">
              <a:buFont typeface="Wingdings" charset="0"/>
              <a:buNone/>
              <a:defRPr/>
            </a:pPr>
            <a:r>
              <a:rPr lang="en-GB" dirty="0" err="1"/>
              <a:t>MrS</a:t>
            </a:r>
            <a:r>
              <a:rPr lang="en-GB" dirty="0"/>
              <a:t> G SAVAGE</a:t>
            </a:r>
          </a:p>
        </p:txBody>
      </p:sp>
    </p:spTree>
    <p:extLst>
      <p:ext uri="{BB962C8B-B14F-4D97-AF65-F5344CB8AC3E}">
        <p14:creationId xmlns:p14="http://schemas.microsoft.com/office/powerpoint/2010/main" val="309211438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525671" y="822960"/>
            <a:ext cx="4599425" cy="796834"/>
          </a:xfrm>
        </p:spPr>
        <p:txBody>
          <a:bodyPr>
            <a:normAutofit/>
          </a:bodyPr>
          <a:lstStyle/>
          <a:p>
            <a:pPr eaLnBrk="1" hangingPunct="1">
              <a:defRPr/>
            </a:pPr>
            <a:r>
              <a:rPr lang="en-GB" sz="4400" b="1" dirty="0">
                <a:solidFill>
                  <a:schemeClr val="bg1"/>
                </a:solidFill>
              </a:rPr>
              <a:t>Content</a:t>
            </a:r>
          </a:p>
        </p:txBody>
      </p:sp>
      <p:sp>
        <p:nvSpPr>
          <p:cNvPr id="4099" name="Rectangle 3"/>
          <p:cNvSpPr>
            <a:spLocks noGrp="1" noChangeArrowheads="1"/>
          </p:cNvSpPr>
          <p:nvPr>
            <p:ph idx="1"/>
          </p:nvPr>
        </p:nvSpPr>
        <p:spPr>
          <a:xfrm>
            <a:off x="1717344" y="2363006"/>
            <a:ext cx="3560928" cy="4191000"/>
          </a:xfrm>
        </p:spPr>
        <p:txBody>
          <a:bodyPr>
            <a:normAutofit/>
          </a:bodyPr>
          <a:lstStyle/>
          <a:p>
            <a:pPr marL="0" indent="0">
              <a:lnSpc>
                <a:spcPct val="80000"/>
              </a:lnSpc>
              <a:buNone/>
              <a:defRPr/>
            </a:pPr>
            <a:endParaRPr lang="en-GB" sz="2400" dirty="0"/>
          </a:p>
          <a:p>
            <a:pPr marL="0" indent="0">
              <a:lnSpc>
                <a:spcPct val="80000"/>
              </a:lnSpc>
              <a:buNone/>
              <a:defRPr/>
            </a:pPr>
            <a:r>
              <a:rPr lang="en-GB" sz="3500" b="1" dirty="0">
                <a:solidFill>
                  <a:srgbClr val="FF0000"/>
                </a:solidFill>
              </a:rPr>
              <a:t>Year Head</a:t>
            </a:r>
          </a:p>
          <a:p>
            <a:pPr eaLnBrk="1" hangingPunct="1">
              <a:lnSpc>
                <a:spcPct val="80000"/>
              </a:lnSpc>
              <a:buFont typeface="Courier New" panose="02070309020205020404" pitchFamily="49" charset="0"/>
              <a:buChar char="o"/>
              <a:defRPr/>
            </a:pPr>
            <a:r>
              <a:rPr lang="en-GB" sz="2400" b="1" dirty="0">
                <a:solidFill>
                  <a:schemeClr val="tx1"/>
                </a:solidFill>
              </a:rPr>
              <a:t>Part time Work</a:t>
            </a:r>
          </a:p>
          <a:p>
            <a:pPr eaLnBrk="1" hangingPunct="1">
              <a:lnSpc>
                <a:spcPct val="80000"/>
              </a:lnSpc>
              <a:buFont typeface="Courier New" panose="02070309020205020404" pitchFamily="49" charset="0"/>
              <a:buChar char="o"/>
              <a:defRPr/>
            </a:pPr>
            <a:r>
              <a:rPr lang="en-GB" sz="2400" b="1" dirty="0">
                <a:solidFill>
                  <a:schemeClr val="tx1"/>
                </a:solidFill>
              </a:rPr>
              <a:t>Study Hall</a:t>
            </a:r>
          </a:p>
          <a:p>
            <a:pPr eaLnBrk="1" hangingPunct="1">
              <a:lnSpc>
                <a:spcPct val="80000"/>
              </a:lnSpc>
              <a:buFont typeface="Courier New" panose="02070309020205020404" pitchFamily="49" charset="0"/>
              <a:buChar char="o"/>
              <a:defRPr/>
            </a:pPr>
            <a:r>
              <a:rPr lang="en-GB" sz="2400" b="1" dirty="0">
                <a:solidFill>
                  <a:schemeClr val="tx1"/>
                </a:solidFill>
              </a:rPr>
              <a:t>After School Study</a:t>
            </a:r>
          </a:p>
          <a:p>
            <a:pPr eaLnBrk="1" hangingPunct="1">
              <a:lnSpc>
                <a:spcPct val="80000"/>
              </a:lnSpc>
              <a:buFont typeface="Courier New" panose="02070309020205020404" pitchFamily="49" charset="0"/>
              <a:buChar char="o"/>
              <a:defRPr/>
            </a:pPr>
            <a:r>
              <a:rPr lang="en-GB" sz="2400" b="1" dirty="0">
                <a:solidFill>
                  <a:schemeClr val="tx1"/>
                </a:solidFill>
              </a:rPr>
              <a:t>Coursework Deadlines</a:t>
            </a:r>
          </a:p>
          <a:p>
            <a:pPr eaLnBrk="1" hangingPunct="1">
              <a:lnSpc>
                <a:spcPct val="80000"/>
              </a:lnSpc>
              <a:buFont typeface="Courier New" panose="02070309020205020404" pitchFamily="49" charset="0"/>
              <a:buChar char="o"/>
              <a:defRPr/>
            </a:pPr>
            <a:r>
              <a:rPr lang="en-GB" sz="2400" b="1" dirty="0">
                <a:solidFill>
                  <a:schemeClr val="tx1"/>
                </a:solidFill>
              </a:rPr>
              <a:t>Practical Subjects</a:t>
            </a:r>
          </a:p>
        </p:txBody>
      </p:sp>
      <p:sp>
        <p:nvSpPr>
          <p:cNvPr id="4" name="Rectangle 3"/>
          <p:cNvSpPr txBox="1">
            <a:spLocks noChangeArrowheads="1"/>
          </p:cNvSpPr>
          <p:nvPr/>
        </p:nvSpPr>
        <p:spPr bwMode="auto">
          <a:xfrm>
            <a:off x="6270170" y="2362200"/>
            <a:ext cx="4397829"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2800" kern="1200">
                <a:solidFill>
                  <a:schemeClr val="bg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None/>
              <a:defRPr/>
            </a:pPr>
            <a:r>
              <a:rPr lang="en-GB" b="1" dirty="0">
                <a:solidFill>
                  <a:srgbClr val="FF0000"/>
                </a:solidFill>
              </a:rPr>
              <a:t>Head of School</a:t>
            </a:r>
          </a:p>
          <a:p>
            <a:pPr>
              <a:lnSpc>
                <a:spcPct val="80000"/>
              </a:lnSpc>
              <a:defRPr/>
            </a:pPr>
            <a:r>
              <a:rPr lang="en-GB" sz="2000" b="1" dirty="0">
                <a:solidFill>
                  <a:schemeClr val="tx1"/>
                </a:solidFill>
              </a:rPr>
              <a:t>Academic Indiscipline</a:t>
            </a:r>
          </a:p>
          <a:p>
            <a:pPr>
              <a:lnSpc>
                <a:spcPct val="80000"/>
              </a:lnSpc>
              <a:defRPr/>
            </a:pPr>
            <a:r>
              <a:rPr lang="en-GB" sz="2000" b="1" dirty="0">
                <a:solidFill>
                  <a:schemeClr val="tx1"/>
                </a:solidFill>
              </a:rPr>
              <a:t>Attendance</a:t>
            </a:r>
          </a:p>
          <a:p>
            <a:pPr>
              <a:lnSpc>
                <a:spcPct val="80000"/>
              </a:lnSpc>
              <a:defRPr/>
            </a:pPr>
            <a:r>
              <a:rPr lang="en-GB" sz="2000" b="1" dirty="0">
                <a:solidFill>
                  <a:schemeClr val="tx1"/>
                </a:solidFill>
              </a:rPr>
              <a:t>Transport</a:t>
            </a:r>
          </a:p>
          <a:p>
            <a:pPr>
              <a:lnSpc>
                <a:spcPct val="80000"/>
              </a:lnSpc>
              <a:defRPr/>
            </a:pPr>
            <a:r>
              <a:rPr lang="en-GB" sz="2000" b="1" dirty="0">
                <a:solidFill>
                  <a:schemeClr val="tx1"/>
                </a:solidFill>
              </a:rPr>
              <a:t>Exams and Progress </a:t>
            </a:r>
          </a:p>
          <a:p>
            <a:pPr>
              <a:lnSpc>
                <a:spcPct val="80000"/>
              </a:lnSpc>
              <a:defRPr/>
            </a:pPr>
            <a:r>
              <a:rPr lang="en-GB" sz="2000" b="1" dirty="0">
                <a:solidFill>
                  <a:schemeClr val="tx1"/>
                </a:solidFill>
              </a:rPr>
              <a:t>4 </a:t>
            </a:r>
            <a:r>
              <a:rPr lang="en-GB" sz="2000" b="1" dirty="0">
                <a:solidFill>
                  <a:schemeClr val="tx1"/>
                </a:solidFill>
                <a:sym typeface="Wingdings" panose="05000000000000000000" pitchFamily="2" charset="2"/>
              </a:rPr>
              <a:t> 3 A levels</a:t>
            </a:r>
            <a:endParaRPr lang="en-GB" sz="2000" b="1" dirty="0">
              <a:solidFill>
                <a:schemeClr val="tx1"/>
              </a:solidFill>
            </a:endParaRPr>
          </a:p>
          <a:p>
            <a:pPr marL="0" indent="0">
              <a:lnSpc>
                <a:spcPct val="80000"/>
              </a:lnSpc>
              <a:buNone/>
              <a:defRPr/>
            </a:pPr>
            <a:endParaRPr lang="en-GB" b="1" dirty="0">
              <a:solidFill>
                <a:srgbClr val="FF0000"/>
              </a:solidFill>
            </a:endParaRPr>
          </a:p>
          <a:p>
            <a:pPr marL="0" indent="0">
              <a:lnSpc>
                <a:spcPct val="80000"/>
              </a:lnSpc>
              <a:buNone/>
              <a:defRPr/>
            </a:pPr>
            <a:r>
              <a:rPr lang="en-GB" b="1" dirty="0">
                <a:solidFill>
                  <a:srgbClr val="FF0000"/>
                </a:solidFill>
              </a:rPr>
              <a:t>Principal’s Address</a:t>
            </a:r>
          </a:p>
          <a:p>
            <a:pPr marL="0" indent="0">
              <a:lnSpc>
                <a:spcPct val="80000"/>
              </a:lnSpc>
              <a:buNone/>
              <a:defRPr/>
            </a:pPr>
            <a:endParaRPr lang="en-GB" sz="2000" b="1" dirty="0">
              <a:solidFill>
                <a:schemeClr val="tx1"/>
              </a:solidFill>
            </a:endParaRPr>
          </a:p>
          <a:p>
            <a:pPr>
              <a:lnSpc>
                <a:spcPct val="80000"/>
              </a:lnSpc>
              <a:buFont typeface="Courier New" panose="02070309020205020404" pitchFamily="49" charset="0"/>
              <a:buChar char="o"/>
              <a:defRPr/>
            </a:pPr>
            <a:r>
              <a:rPr lang="en-GB" dirty="0"/>
              <a:t>Transport</a:t>
            </a:r>
          </a:p>
        </p:txBody>
      </p:sp>
    </p:spTree>
    <p:extLst>
      <p:ext uri="{BB962C8B-B14F-4D97-AF65-F5344CB8AC3E}">
        <p14:creationId xmlns:p14="http://schemas.microsoft.com/office/powerpoint/2010/main" val="217400008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defRPr/>
            </a:pPr>
            <a:r>
              <a:rPr lang="en-GB" sz="4800" dirty="0">
                <a:solidFill>
                  <a:srgbClr val="FFFF00"/>
                </a:solidFill>
              </a:rPr>
              <a:t>Welcome/Information Morning</a:t>
            </a:r>
          </a:p>
        </p:txBody>
      </p:sp>
      <p:sp>
        <p:nvSpPr>
          <p:cNvPr id="6147" name="Rectangle 3"/>
          <p:cNvSpPr>
            <a:spLocks noGrp="1" noChangeArrowheads="1"/>
          </p:cNvSpPr>
          <p:nvPr>
            <p:ph idx="1"/>
          </p:nvPr>
        </p:nvSpPr>
        <p:spPr>
          <a:xfrm>
            <a:off x="1981200" y="2918726"/>
            <a:ext cx="8229600" cy="3558275"/>
          </a:xfrm>
        </p:spPr>
        <p:txBody>
          <a:bodyPr/>
          <a:lstStyle/>
          <a:p>
            <a:pPr eaLnBrk="1" hangingPunct="1">
              <a:buFont typeface="Wingdings" charset="0"/>
              <a:buChar char="l"/>
              <a:defRPr/>
            </a:pPr>
            <a:r>
              <a:rPr lang="en-GB" sz="2400" dirty="0">
                <a:solidFill>
                  <a:schemeClr val="tx1"/>
                </a:solidFill>
              </a:rPr>
              <a:t>Welcome to all/Congratulations on your Ks4 Achievements</a:t>
            </a:r>
          </a:p>
          <a:p>
            <a:pPr eaLnBrk="1" hangingPunct="1">
              <a:buFont typeface="Wingdings" charset="0"/>
              <a:buChar char="l"/>
              <a:defRPr/>
            </a:pPr>
            <a:r>
              <a:rPr lang="en-GB" sz="2400" dirty="0">
                <a:solidFill>
                  <a:schemeClr val="tx1"/>
                </a:solidFill>
              </a:rPr>
              <a:t>Information meeting </a:t>
            </a:r>
          </a:p>
          <a:p>
            <a:pPr eaLnBrk="1" hangingPunct="1">
              <a:buFont typeface="Wingdings" charset="0"/>
              <a:buChar char="l"/>
              <a:defRPr/>
            </a:pPr>
            <a:r>
              <a:rPr lang="en-GB" sz="2400" dirty="0"/>
              <a:t>Post-16 /Ks5 Curriculum </a:t>
            </a:r>
          </a:p>
          <a:p>
            <a:pPr lvl="1">
              <a:buFont typeface="Wingdings" charset="0"/>
              <a:buChar char="l"/>
              <a:defRPr/>
            </a:pPr>
            <a:r>
              <a:rPr lang="en-GB" sz="2200" dirty="0"/>
              <a:t>Choices</a:t>
            </a:r>
          </a:p>
          <a:p>
            <a:pPr lvl="1">
              <a:buFont typeface="Wingdings" charset="0"/>
              <a:buChar char="l"/>
              <a:defRPr/>
            </a:pPr>
            <a:r>
              <a:rPr lang="en-GB" sz="2200" dirty="0"/>
              <a:t>Examinations /Progress</a:t>
            </a:r>
          </a:p>
        </p:txBody>
      </p:sp>
    </p:spTree>
    <p:extLst>
      <p:ext uri="{BB962C8B-B14F-4D97-AF65-F5344CB8AC3E}">
        <p14:creationId xmlns:p14="http://schemas.microsoft.com/office/powerpoint/2010/main" val="319520644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FF00"/>
                </a:solidFill>
              </a:rPr>
              <a:t>Subject Choices /Ks5 Curriculum</a:t>
            </a:r>
          </a:p>
        </p:txBody>
      </p:sp>
      <p:sp>
        <p:nvSpPr>
          <p:cNvPr id="3" name="Content Placeholder 2"/>
          <p:cNvSpPr>
            <a:spLocks noGrp="1"/>
          </p:cNvSpPr>
          <p:nvPr>
            <p:ph idx="1"/>
          </p:nvPr>
        </p:nvSpPr>
        <p:spPr/>
        <p:txBody>
          <a:bodyPr>
            <a:normAutofit lnSpcReduction="10000"/>
          </a:bodyPr>
          <a:lstStyle/>
          <a:p>
            <a:r>
              <a:rPr lang="en-GB" sz="2000" b="1" dirty="0"/>
              <a:t>20 A Level Subjects/ 3 </a:t>
            </a:r>
            <a:r>
              <a:rPr lang="en-GB" sz="2000" b="1" dirty="0" err="1"/>
              <a:t>BTEc</a:t>
            </a:r>
            <a:r>
              <a:rPr lang="en-GB" sz="2000" b="1" dirty="0"/>
              <a:t> Offers/ 7 SHS – SEE option form</a:t>
            </a:r>
          </a:p>
          <a:p>
            <a:r>
              <a:rPr lang="en-GB" sz="2000" b="1" dirty="0"/>
              <a:t>Honest and Realistic Choices based on GCSE academic performance ==</a:t>
            </a:r>
            <a:r>
              <a:rPr lang="en-GB" sz="2000" b="1" dirty="0">
                <a:sym typeface="Wingdings" panose="05000000000000000000" pitchFamily="2" charset="2"/>
              </a:rPr>
              <a:t>&gt;</a:t>
            </a:r>
            <a:r>
              <a:rPr lang="en-GB" sz="2000" b="1" dirty="0"/>
              <a:t>conversations with </a:t>
            </a:r>
            <a:r>
              <a:rPr lang="en-GB" sz="2000" b="1" dirty="0" err="1"/>
              <a:t>HoDs</a:t>
            </a:r>
            <a:r>
              <a:rPr lang="en-GB" sz="2000" b="1" dirty="0"/>
              <a:t>/A Level Teachers</a:t>
            </a:r>
          </a:p>
          <a:p>
            <a:r>
              <a:rPr lang="en-GB" sz="2000" b="1" dirty="0"/>
              <a:t>Honest Balance of Choices – 3 or 4 ??</a:t>
            </a:r>
          </a:p>
          <a:p>
            <a:r>
              <a:rPr lang="en-GB" sz="2000" b="1" dirty="0"/>
              <a:t>Blocks are built – no movement/ Ad Hoc Requests – SHS</a:t>
            </a:r>
          </a:p>
          <a:p>
            <a:r>
              <a:rPr lang="en-GB" sz="2000" b="1" dirty="0"/>
              <a:t>Where classes are oversubscribed – GCSE Performance/best of 9</a:t>
            </a:r>
          </a:p>
          <a:p>
            <a:r>
              <a:rPr lang="en-GB" sz="2000" b="1" dirty="0"/>
              <a:t>Return of Options form to General office/ front desk – signed by parent and all </a:t>
            </a:r>
            <a:r>
              <a:rPr lang="en-GB" sz="2000" b="1" dirty="0" err="1"/>
              <a:t>HoDs</a:t>
            </a:r>
            <a:r>
              <a:rPr lang="en-GB" sz="2000" b="1" dirty="0"/>
              <a:t>/A Level teacher</a:t>
            </a:r>
          </a:p>
          <a:p>
            <a:r>
              <a:rPr lang="en-GB" sz="2000" b="1" dirty="0"/>
              <a:t>Concerns – contact made and alternative offer made.</a:t>
            </a:r>
          </a:p>
        </p:txBody>
      </p:sp>
    </p:spTree>
    <p:extLst>
      <p:ext uri="{BB962C8B-B14F-4D97-AF65-F5344CB8AC3E}">
        <p14:creationId xmlns:p14="http://schemas.microsoft.com/office/powerpoint/2010/main" val="2290180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FF00"/>
                </a:solidFill>
              </a:rPr>
              <a:t>Examinations/ Progress monitoring</a:t>
            </a:r>
          </a:p>
        </p:txBody>
      </p:sp>
      <p:sp>
        <p:nvSpPr>
          <p:cNvPr id="3" name="Content Placeholder 2"/>
          <p:cNvSpPr>
            <a:spLocks noGrp="1"/>
          </p:cNvSpPr>
          <p:nvPr>
            <p:ph idx="1"/>
          </p:nvPr>
        </p:nvSpPr>
        <p:spPr>
          <a:xfrm>
            <a:off x="1154954" y="2603499"/>
            <a:ext cx="8825659" cy="3666671"/>
          </a:xfrm>
        </p:spPr>
        <p:txBody>
          <a:bodyPr>
            <a:normAutofit/>
          </a:bodyPr>
          <a:lstStyle/>
          <a:p>
            <a:r>
              <a:rPr lang="en-GB" b="1" dirty="0">
                <a:solidFill>
                  <a:srgbClr val="00B050"/>
                </a:solidFill>
              </a:rPr>
              <a:t>Focus: Student’s  will be challenged and stretched;</a:t>
            </a:r>
          </a:p>
          <a:p>
            <a:r>
              <a:rPr lang="en-GB" dirty="0">
                <a:ea typeface="ＭＳ Ｐゴシック" pitchFamily="34" charset="-128"/>
              </a:rPr>
              <a:t>Reviews take place in </a:t>
            </a:r>
            <a:r>
              <a:rPr lang="en-GB" b="1" u="sng" dirty="0">
                <a:ea typeface="ＭＳ Ｐゴシック" pitchFamily="34" charset="-128"/>
              </a:rPr>
              <a:t>October,</a:t>
            </a:r>
            <a:r>
              <a:rPr lang="en-GB" dirty="0">
                <a:ea typeface="ＭＳ Ｐゴシック" pitchFamily="34" charset="-128"/>
              </a:rPr>
              <a:t> </a:t>
            </a:r>
            <a:r>
              <a:rPr lang="en-GB" b="1" u="sng" dirty="0">
                <a:ea typeface="ＭＳ Ｐゴシック" pitchFamily="34" charset="-128"/>
              </a:rPr>
              <a:t>December </a:t>
            </a:r>
            <a:r>
              <a:rPr lang="en-GB" dirty="0">
                <a:ea typeface="ＭＳ Ｐゴシック" pitchFamily="34" charset="-128"/>
              </a:rPr>
              <a:t>and </a:t>
            </a:r>
            <a:r>
              <a:rPr lang="en-GB" b="1" u="sng" dirty="0">
                <a:ea typeface="ＭＳ Ｐゴシック" pitchFamily="34" charset="-128"/>
              </a:rPr>
              <a:t>March – all progress communicated home </a:t>
            </a:r>
          </a:p>
          <a:p>
            <a:pPr>
              <a:lnSpc>
                <a:spcPct val="80000"/>
              </a:lnSpc>
              <a:defRPr/>
            </a:pPr>
            <a:r>
              <a:rPr lang="en-GB" dirty="0">
                <a:ea typeface="ＭＳ Ｐゴシック" pitchFamily="34" charset="-128"/>
              </a:rPr>
              <a:t>Each student will have a </a:t>
            </a:r>
            <a:r>
              <a:rPr lang="en-GB" b="1" dirty="0">
                <a:ea typeface="ＭＳ Ｐゴシック" pitchFamily="34" charset="-128"/>
              </a:rPr>
              <a:t>target grade</a:t>
            </a:r>
            <a:r>
              <a:rPr lang="en-GB" dirty="0">
                <a:ea typeface="ＭＳ Ｐゴシック" pitchFamily="34" charset="-128"/>
              </a:rPr>
              <a:t> for each of their subjects set by in consultation with </a:t>
            </a:r>
            <a:r>
              <a:rPr lang="en-GB" b="1" u="sng" dirty="0">
                <a:ea typeface="ＭＳ Ｐゴシック" pitchFamily="34" charset="-128"/>
              </a:rPr>
              <a:t>subject teacher</a:t>
            </a:r>
            <a:r>
              <a:rPr lang="en-GB" dirty="0">
                <a:ea typeface="ＭＳ Ｐゴシック" pitchFamily="34" charset="-128"/>
              </a:rPr>
              <a:t>  </a:t>
            </a:r>
            <a:r>
              <a:rPr lang="en-GB" b="1" dirty="0">
                <a:highlight>
                  <a:srgbClr val="FFFF00"/>
                </a:highlight>
                <a:ea typeface="ＭＳ Ｐゴシック" pitchFamily="34" charset="-128"/>
              </a:rPr>
              <a:t>following October review</a:t>
            </a:r>
          </a:p>
          <a:p>
            <a:pPr>
              <a:lnSpc>
                <a:spcPct val="80000"/>
              </a:lnSpc>
              <a:defRPr/>
            </a:pPr>
            <a:r>
              <a:rPr lang="en-GB" dirty="0">
                <a:ea typeface="ＭＳ Ｐゴシック" pitchFamily="34" charset="-128"/>
              </a:rPr>
              <a:t>This is then used as a </a:t>
            </a:r>
            <a:r>
              <a:rPr lang="en-GB" b="1" u="sng" dirty="0">
                <a:ea typeface="ＭＳ Ｐゴシック" pitchFamily="34" charset="-128"/>
              </a:rPr>
              <a:t>bench mark</a:t>
            </a:r>
            <a:r>
              <a:rPr lang="en-GB" dirty="0">
                <a:ea typeface="ＭＳ Ｐゴシック" pitchFamily="34" charset="-128"/>
              </a:rPr>
              <a:t> for reviewing progress – e.g. a student whose target is 3 A</a:t>
            </a:r>
            <a:r>
              <a:rPr lang="ja-JP" altLang="en-GB" dirty="0"/>
              <a:t>’</a:t>
            </a:r>
            <a:r>
              <a:rPr lang="en-GB" altLang="ja-JP" dirty="0"/>
              <a:t>s could have a review meeting even though he has achieved 3 B</a:t>
            </a:r>
            <a:r>
              <a:rPr lang="ja-JP" altLang="en-GB" dirty="0"/>
              <a:t>’</a:t>
            </a:r>
            <a:r>
              <a:rPr lang="en-GB" altLang="ja-JP" dirty="0"/>
              <a:t>s</a:t>
            </a:r>
          </a:p>
          <a:p>
            <a:pPr eaLnBrk="1" hangingPunct="1">
              <a:lnSpc>
                <a:spcPct val="80000"/>
              </a:lnSpc>
              <a:defRPr/>
            </a:pPr>
            <a:r>
              <a:rPr lang="en-GB" altLang="ja-JP" dirty="0"/>
              <a:t>A predicted grade is set by your teacher based on your actual performance.</a:t>
            </a:r>
          </a:p>
          <a:p>
            <a:pPr eaLnBrk="1" hangingPunct="1">
              <a:lnSpc>
                <a:spcPct val="80000"/>
              </a:lnSpc>
              <a:defRPr/>
            </a:pPr>
            <a:r>
              <a:rPr lang="en-GB" b="1" u="sng" dirty="0">
                <a:ea typeface="ＭＳ Ｐゴシック" pitchFamily="34" charset="-128"/>
              </a:rPr>
              <a:t>Underperforming students</a:t>
            </a:r>
            <a:r>
              <a:rPr lang="en-GB" dirty="0">
                <a:ea typeface="ＭＳ Ｐゴシック" pitchFamily="34" charset="-128"/>
              </a:rPr>
              <a:t> will be supported by subject teacher, form teacher, Year Head and Head of School</a:t>
            </a:r>
          </a:p>
          <a:p>
            <a:endParaRPr lang="en-GB" dirty="0"/>
          </a:p>
        </p:txBody>
      </p:sp>
    </p:spTree>
    <p:extLst>
      <p:ext uri="{BB962C8B-B14F-4D97-AF65-F5344CB8AC3E}">
        <p14:creationId xmlns:p14="http://schemas.microsoft.com/office/powerpoint/2010/main" val="4014596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dirty="0">
                <a:solidFill>
                  <a:srgbClr val="FFFF00"/>
                </a:solidFill>
              </a:rPr>
              <a:t>Christmas Exam</a:t>
            </a:r>
          </a:p>
        </p:txBody>
      </p:sp>
      <p:sp>
        <p:nvSpPr>
          <p:cNvPr id="33795" name="Content Placeholder 2"/>
          <p:cNvSpPr>
            <a:spLocks noGrp="1"/>
          </p:cNvSpPr>
          <p:nvPr>
            <p:ph idx="1"/>
          </p:nvPr>
        </p:nvSpPr>
        <p:spPr>
          <a:xfrm>
            <a:off x="1676400" y="2360066"/>
            <a:ext cx="8763000" cy="3918803"/>
          </a:xfrm>
        </p:spPr>
        <p:txBody>
          <a:bodyPr>
            <a:normAutofit/>
          </a:bodyPr>
          <a:lstStyle/>
          <a:p>
            <a:pPr>
              <a:buFont typeface="Wingdings" charset="0"/>
              <a:buChar char="l"/>
              <a:defRPr/>
            </a:pPr>
            <a:r>
              <a:rPr lang="en-GB" sz="2000" b="1" dirty="0"/>
              <a:t>This is the most important opportunity for your son (full past papers) and PTM will happen in early January so that you can discuss and understand his performance</a:t>
            </a:r>
          </a:p>
          <a:p>
            <a:pPr>
              <a:buFont typeface="Wingdings" charset="0"/>
              <a:buChar char="l"/>
              <a:defRPr/>
            </a:pPr>
            <a:r>
              <a:rPr lang="en-GB" sz="2000" b="1" dirty="0"/>
              <a:t>Formal written Report received before the January PTM 2024.</a:t>
            </a:r>
          </a:p>
          <a:p>
            <a:pPr>
              <a:buFont typeface="Wingdings" charset="0"/>
              <a:buChar char="l"/>
              <a:defRPr/>
            </a:pPr>
            <a:r>
              <a:rPr lang="en-GB" sz="2000" b="1" dirty="0">
                <a:highlight>
                  <a:srgbClr val="FFFF00"/>
                </a:highlight>
              </a:rPr>
              <a:t>Under no circumstance should a student miss a Christmas Exam.  These are important exams.</a:t>
            </a:r>
          </a:p>
          <a:p>
            <a:pPr marL="0" indent="0">
              <a:buNone/>
              <a:defRPr/>
            </a:pPr>
            <a:endParaRPr lang="en-GB" sz="2000" b="1" dirty="0"/>
          </a:p>
        </p:txBody>
      </p:sp>
    </p:spTree>
    <p:extLst>
      <p:ext uri="{BB962C8B-B14F-4D97-AF65-F5344CB8AC3E}">
        <p14:creationId xmlns:p14="http://schemas.microsoft.com/office/powerpoint/2010/main" val="2223867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GB" sz="3400" dirty="0">
                <a:solidFill>
                  <a:srgbClr val="FFFF00"/>
                </a:solidFill>
              </a:rPr>
              <a:t>Reduction from Four to Three A levels</a:t>
            </a:r>
          </a:p>
        </p:txBody>
      </p:sp>
      <p:sp>
        <p:nvSpPr>
          <p:cNvPr id="34819" name="Rectangle 3"/>
          <p:cNvSpPr>
            <a:spLocks noGrp="1" noChangeArrowheads="1"/>
          </p:cNvSpPr>
          <p:nvPr>
            <p:ph idx="1"/>
          </p:nvPr>
        </p:nvSpPr>
        <p:spPr>
          <a:xfrm>
            <a:off x="1524000" y="2286000"/>
            <a:ext cx="8991600" cy="4343400"/>
          </a:xfrm>
        </p:spPr>
        <p:txBody>
          <a:bodyPr>
            <a:normAutofit lnSpcReduction="10000"/>
          </a:bodyPr>
          <a:lstStyle/>
          <a:p>
            <a:pPr eaLnBrk="1" hangingPunct="1">
              <a:lnSpc>
                <a:spcPct val="90000"/>
              </a:lnSpc>
              <a:defRPr/>
            </a:pPr>
            <a:r>
              <a:rPr lang="en-GB" sz="2400" dirty="0">
                <a:ea typeface="ＭＳ Ｐゴシック" pitchFamily="34" charset="-128"/>
              </a:rPr>
              <a:t>Students can if they wish drop one of their four subjects</a:t>
            </a:r>
          </a:p>
          <a:p>
            <a:pPr eaLnBrk="1" hangingPunct="1">
              <a:lnSpc>
                <a:spcPct val="90000"/>
              </a:lnSpc>
              <a:defRPr/>
            </a:pPr>
            <a:r>
              <a:rPr lang="en-GB" sz="2400" dirty="0">
                <a:ea typeface="ＭＳ Ｐゴシック" pitchFamily="34" charset="-128"/>
              </a:rPr>
              <a:t>Normally we would expect students to drop the subject with lowest mark- progress/ review – advice given.</a:t>
            </a:r>
          </a:p>
          <a:p>
            <a:pPr eaLnBrk="1" hangingPunct="1">
              <a:lnSpc>
                <a:spcPct val="90000"/>
              </a:lnSpc>
              <a:defRPr/>
            </a:pPr>
            <a:r>
              <a:rPr lang="en-GB" sz="2400" dirty="0">
                <a:ea typeface="ＭＳ Ｐゴシック" pitchFamily="34" charset="-128"/>
              </a:rPr>
              <a:t>Important to get career advice before making this decision – you must speak with Ms Reynolds.</a:t>
            </a:r>
          </a:p>
          <a:p>
            <a:pPr eaLnBrk="1" hangingPunct="1">
              <a:lnSpc>
                <a:spcPct val="90000"/>
              </a:lnSpc>
              <a:defRPr/>
            </a:pPr>
            <a:r>
              <a:rPr lang="en-GB" sz="2400" dirty="0">
                <a:ea typeface="ＭＳ Ｐゴシック" pitchFamily="34" charset="-128"/>
              </a:rPr>
              <a:t>People looking to do high demand courses should consider keeping four A level subjects </a:t>
            </a:r>
          </a:p>
          <a:p>
            <a:pPr eaLnBrk="1" hangingPunct="1">
              <a:lnSpc>
                <a:spcPct val="90000"/>
              </a:lnSpc>
              <a:defRPr/>
            </a:pPr>
            <a:r>
              <a:rPr lang="en-GB" sz="2400" b="1" dirty="0">
                <a:ea typeface="ＭＳ Ｐゴシック" pitchFamily="34" charset="-128"/>
              </a:rPr>
              <a:t>When decision is made bring letter from home (signed by careers department) to me and then inform relevant teacher that you are leaving that class, you will then be assigned study periods in place of dropped subject classes</a:t>
            </a:r>
          </a:p>
        </p:txBody>
      </p:sp>
    </p:spTree>
    <p:extLst>
      <p:ext uri="{BB962C8B-B14F-4D97-AF65-F5344CB8AC3E}">
        <p14:creationId xmlns:p14="http://schemas.microsoft.com/office/powerpoint/2010/main" val="381745432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182169" y="1071639"/>
            <a:ext cx="8761413" cy="706964"/>
          </a:xfrm>
        </p:spPr>
        <p:txBody>
          <a:bodyPr>
            <a:normAutofit/>
          </a:bodyPr>
          <a:lstStyle/>
          <a:p>
            <a:pPr eaLnBrk="1" hangingPunct="1">
              <a:defRPr/>
            </a:pPr>
            <a:r>
              <a:rPr lang="en-GB" sz="4000" dirty="0">
                <a:solidFill>
                  <a:srgbClr val="FFFF00"/>
                </a:solidFill>
                <a:ea typeface="ＭＳ Ｐゴシック" pitchFamily="34" charset="-128"/>
              </a:rPr>
              <a:t>Academic Indiscipline – What is It?</a:t>
            </a:r>
          </a:p>
        </p:txBody>
      </p:sp>
      <p:sp>
        <p:nvSpPr>
          <p:cNvPr id="20483" name="Rectangle 3"/>
          <p:cNvSpPr>
            <a:spLocks noGrp="1" noChangeArrowheads="1"/>
          </p:cNvSpPr>
          <p:nvPr>
            <p:ph idx="1"/>
          </p:nvPr>
        </p:nvSpPr>
        <p:spPr>
          <a:xfrm>
            <a:off x="1949355" y="2073729"/>
            <a:ext cx="8229600" cy="4577442"/>
          </a:xfrm>
        </p:spPr>
        <p:txBody>
          <a:bodyPr>
            <a:normAutofit fontScale="85000" lnSpcReduction="20000"/>
          </a:bodyPr>
          <a:lstStyle/>
          <a:p>
            <a:pPr eaLnBrk="1" hangingPunct="1">
              <a:buFont typeface="Wingdings" charset="0"/>
              <a:buChar char="l"/>
              <a:defRPr/>
            </a:pPr>
            <a:r>
              <a:rPr lang="en-GB" sz="2400" b="1" dirty="0">
                <a:highlight>
                  <a:srgbClr val="FFFF00"/>
                </a:highlight>
              </a:rPr>
              <a:t>Ks5 – a step up / Support and Challenge</a:t>
            </a:r>
          </a:p>
          <a:p>
            <a:pPr eaLnBrk="1" hangingPunct="1">
              <a:buFont typeface="Wingdings" charset="0"/>
              <a:buChar char="l"/>
              <a:defRPr/>
            </a:pPr>
            <a:r>
              <a:rPr lang="en-GB" sz="2400" b="1" dirty="0"/>
              <a:t>Homework / Class Tests/Exams/Module Results/ Coursework/ Attendance</a:t>
            </a:r>
          </a:p>
          <a:p>
            <a:pPr eaLnBrk="1" hangingPunct="1">
              <a:buFont typeface="Wingdings" charset="0"/>
              <a:buChar char="l"/>
              <a:defRPr/>
            </a:pPr>
            <a:r>
              <a:rPr lang="en-GB" sz="2400" b="1" dirty="0"/>
              <a:t> Management of time in senior study/ BTEC classrooms – independent work</a:t>
            </a:r>
          </a:p>
          <a:p>
            <a:pPr eaLnBrk="1" hangingPunct="1">
              <a:buFont typeface="Wingdings" charset="0"/>
              <a:buChar char="l"/>
              <a:defRPr/>
            </a:pPr>
            <a:r>
              <a:rPr lang="en-GB" sz="2400" b="1" dirty="0">
                <a:highlight>
                  <a:srgbClr val="FFFF00"/>
                </a:highlight>
              </a:rPr>
              <a:t>It is the single most important factor in students not achieving their target grades </a:t>
            </a:r>
            <a:r>
              <a:rPr lang="en-GB" sz="2400" b="1" dirty="0"/>
              <a:t>– can have profound impact on your career plans.</a:t>
            </a:r>
          </a:p>
          <a:p>
            <a:pPr eaLnBrk="1" hangingPunct="1">
              <a:defRPr/>
            </a:pPr>
            <a:r>
              <a:rPr lang="en-GB" sz="2400" b="1" dirty="0">
                <a:ea typeface="ＭＳ Ｐゴシック" pitchFamily="34" charset="-128"/>
              </a:rPr>
              <a:t>Don’t be economical with the truth:</a:t>
            </a:r>
          </a:p>
          <a:p>
            <a:pPr eaLnBrk="1" hangingPunct="1">
              <a:defRPr/>
            </a:pPr>
            <a:r>
              <a:rPr lang="ja-JP" altLang="en-GB" sz="2400" b="1" dirty="0">
                <a:ea typeface="ＭＳ Ｐゴシック" pitchFamily="34" charset="-128"/>
              </a:rPr>
              <a:t>‘</a:t>
            </a:r>
            <a:r>
              <a:rPr lang="en-GB" altLang="ja-JP" sz="2400" b="1" dirty="0">
                <a:ea typeface="ＭＳ Ｐゴシック" pitchFamily="34" charset="-128"/>
              </a:rPr>
              <a:t>I have </a:t>
            </a:r>
            <a:r>
              <a:rPr lang="en-GB" altLang="ja-JP" sz="2400" b="1" u="sng" dirty="0">
                <a:ea typeface="ＭＳ Ｐゴシック" pitchFamily="34" charset="-128"/>
              </a:rPr>
              <a:t>no</a:t>
            </a:r>
            <a:r>
              <a:rPr lang="en-GB" altLang="ja-JP" sz="2400" b="1" dirty="0">
                <a:ea typeface="ＭＳ Ｐゴシック" pitchFamily="34" charset="-128"/>
              </a:rPr>
              <a:t> work to do</a:t>
            </a:r>
            <a:r>
              <a:rPr lang="ja-JP" altLang="en-GB" sz="2400" b="1" dirty="0">
                <a:ea typeface="ＭＳ Ｐゴシック" pitchFamily="34" charset="-128"/>
              </a:rPr>
              <a:t>’</a:t>
            </a:r>
            <a:r>
              <a:rPr lang="en-GB" altLang="ja-JP" sz="2400" b="1" dirty="0">
                <a:ea typeface="ＭＳ Ｐゴシック" pitchFamily="34" charset="-128"/>
              </a:rPr>
              <a:t>/</a:t>
            </a:r>
            <a:r>
              <a:rPr lang="ja-JP" altLang="en-GB" sz="2400" b="1" dirty="0">
                <a:ea typeface="ＭＳ Ｐゴシック" pitchFamily="34" charset="-128"/>
              </a:rPr>
              <a:t>‘</a:t>
            </a:r>
            <a:r>
              <a:rPr lang="en-GB" altLang="ja-JP" sz="2400" b="1" dirty="0">
                <a:ea typeface="ＭＳ Ｐゴシック" pitchFamily="34" charset="-128"/>
              </a:rPr>
              <a:t>I did all the work </a:t>
            </a:r>
            <a:r>
              <a:rPr lang="en-GB" altLang="ja-JP" sz="2400" b="1" u="sng" dirty="0">
                <a:ea typeface="ＭＳ Ｐゴシック" pitchFamily="34" charset="-128"/>
              </a:rPr>
              <a:t>I need to do</a:t>
            </a:r>
            <a:r>
              <a:rPr lang="en-GB" altLang="ja-JP" sz="2400" b="1" dirty="0">
                <a:ea typeface="ＭＳ Ｐゴシック" pitchFamily="34" charset="-128"/>
              </a:rPr>
              <a:t> in the Study Hall</a:t>
            </a:r>
            <a:r>
              <a:rPr lang="ja-JP" altLang="en-GB" sz="2400" b="1" dirty="0">
                <a:ea typeface="ＭＳ Ｐゴシック" pitchFamily="34" charset="-128"/>
              </a:rPr>
              <a:t>’ </a:t>
            </a:r>
            <a:r>
              <a:rPr lang="en-GB" altLang="ja-JP" sz="2400" b="1" dirty="0">
                <a:ea typeface="ＭＳ Ｐゴシック" pitchFamily="34" charset="-128"/>
              </a:rPr>
              <a:t>- </a:t>
            </a:r>
            <a:r>
              <a:rPr lang="en-GB" sz="2400" b="1" dirty="0">
                <a:highlight>
                  <a:srgbClr val="FFFF00"/>
                </a:highlight>
                <a:ea typeface="ＭＳ Ｐゴシック" pitchFamily="34" charset="-128"/>
              </a:rPr>
              <a:t>three hours study a night</a:t>
            </a:r>
          </a:p>
          <a:p>
            <a:pPr>
              <a:defRPr/>
            </a:pPr>
            <a:r>
              <a:rPr lang="en-GB" sz="2400" b="1" dirty="0">
                <a:solidFill>
                  <a:srgbClr val="FF0000"/>
                </a:solidFill>
              </a:rPr>
              <a:t>The only person that can make an A level student work is the student – your response is Critical</a:t>
            </a:r>
          </a:p>
          <a:p>
            <a:pPr eaLnBrk="1" hangingPunct="1">
              <a:lnSpc>
                <a:spcPct val="90000"/>
              </a:lnSpc>
              <a:buFont typeface="Wingdings" charset="0"/>
              <a:buChar char="l"/>
              <a:defRPr/>
            </a:pPr>
            <a:r>
              <a:rPr lang="en-GB" sz="2400" dirty="0">
                <a:highlight>
                  <a:srgbClr val="FFFF00"/>
                </a:highlight>
              </a:rPr>
              <a:t>Many of you will go through Senior school without any difficulty and leave here with the excellent results you need</a:t>
            </a:r>
            <a:endParaRPr lang="en-GB" sz="2400" b="1" dirty="0">
              <a:solidFill>
                <a:srgbClr val="FF0000"/>
              </a:solidFill>
            </a:endParaRPr>
          </a:p>
          <a:p>
            <a:pPr>
              <a:defRPr/>
            </a:pPr>
            <a:endParaRPr lang="en-GB" sz="2400" b="1" dirty="0">
              <a:solidFill>
                <a:srgbClr val="FF0000"/>
              </a:solidFill>
            </a:endParaRPr>
          </a:p>
          <a:p>
            <a:pPr eaLnBrk="1" hangingPunct="1">
              <a:defRPr/>
            </a:pPr>
            <a:endParaRPr lang="en-GB" sz="2400" b="1" dirty="0"/>
          </a:p>
          <a:p>
            <a:pPr eaLnBrk="1" hangingPunct="1">
              <a:buFont typeface="Wingdings" charset="0"/>
              <a:buChar char="l"/>
              <a:defRPr/>
            </a:pPr>
            <a:endParaRPr lang="en-GB" sz="2400" b="1" dirty="0"/>
          </a:p>
        </p:txBody>
      </p:sp>
    </p:spTree>
    <p:extLst>
      <p:ext uri="{BB962C8B-B14F-4D97-AF65-F5344CB8AC3E}">
        <p14:creationId xmlns:p14="http://schemas.microsoft.com/office/powerpoint/2010/main" val="3680055414"/>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311</TotalTime>
  <Words>1288</Words>
  <Application>Microsoft Office PowerPoint</Application>
  <PresentationFormat>Widescreen</PresentationFormat>
  <Paragraphs>137</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Century Gothic</vt:lpstr>
      <vt:lpstr>Courier New</vt:lpstr>
      <vt:lpstr>Google Sans</vt:lpstr>
      <vt:lpstr>Wingdings</vt:lpstr>
      <vt:lpstr>Wingdings 3</vt:lpstr>
      <vt:lpstr>Ion Boardroom</vt:lpstr>
      <vt:lpstr>SENIOR SCHOOL  YEAR 13 INDUCTION</vt:lpstr>
      <vt:lpstr>Head of School</vt:lpstr>
      <vt:lpstr>Content</vt:lpstr>
      <vt:lpstr>Welcome/Information Morning</vt:lpstr>
      <vt:lpstr>Subject Choices /Ks5 Curriculum</vt:lpstr>
      <vt:lpstr>Examinations/ Progress monitoring</vt:lpstr>
      <vt:lpstr>Christmas Exam</vt:lpstr>
      <vt:lpstr>Reduction from Four to Three A levels</vt:lpstr>
      <vt:lpstr>Academic Indiscipline – What is It?</vt:lpstr>
      <vt:lpstr>Attendance</vt:lpstr>
      <vt:lpstr>Absence</vt:lpstr>
      <vt:lpstr>A Fresh Start….</vt:lpstr>
      <vt:lpstr>Year Head</vt:lpstr>
      <vt:lpstr>EMA - Education Maintenance Allowance</vt:lpstr>
      <vt:lpstr>Part Time Work/Transport</vt:lpstr>
      <vt:lpstr>In School but Not Registered</vt:lpstr>
      <vt:lpstr>Study Hall – Assembly Hall</vt:lpstr>
      <vt:lpstr>After School Study</vt:lpstr>
      <vt:lpstr>Coursework Deadlines</vt:lpstr>
      <vt:lpstr>Ms A Reynolds</vt:lpstr>
      <vt:lpstr>Principal</vt:lpstr>
    </vt:vector>
  </TitlesOfParts>
  <Company>C2k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SCHOOL LEADERSHIP TEAM</dc:title>
  <dc:creator>C O'Hare</dc:creator>
  <cp:lastModifiedBy>M Grogan</cp:lastModifiedBy>
  <cp:revision>22</cp:revision>
  <dcterms:created xsi:type="dcterms:W3CDTF">2021-07-30T08:12:10Z</dcterms:created>
  <dcterms:modified xsi:type="dcterms:W3CDTF">2023-08-24T17:32:40Z</dcterms:modified>
</cp:coreProperties>
</file>