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0" r:id="rId4"/>
    <p:sldId id="263" r:id="rId5"/>
    <p:sldId id="281" r:id="rId6"/>
    <p:sldId id="265" r:id="rId7"/>
    <p:sldId id="288" r:id="rId8"/>
    <p:sldId id="268" r:id="rId9"/>
    <p:sldId id="287" r:id="rId10"/>
    <p:sldId id="283" r:id="rId11"/>
    <p:sldId id="284" r:id="rId12"/>
    <p:sldId id="264" r:id="rId13"/>
    <p:sldId id="274" r:id="rId14"/>
    <p:sldId id="277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150"/>
    <a:srgbClr val="8D8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 autoAdjust="0"/>
  </p:normalViewPr>
  <p:slideViewPr>
    <p:cSldViewPr snapToGrid="0" snapToObjects="1">
      <p:cViewPr varScale="1">
        <p:scale>
          <a:sx n="89" d="100"/>
          <a:sy n="89" d="100"/>
        </p:scale>
        <p:origin x="86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3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69BCB-718C-4F47-A48A-54E6E63252F8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920B-93D7-2C4F-BBB7-8558DE27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81FB-B608-4247-AB9A-D5999D2F2A4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C558D-9719-DD44-876E-EC494372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4971"/>
            <a:ext cx="7772400" cy="1102519"/>
          </a:xfrm>
        </p:spPr>
        <p:txBody>
          <a:bodyPr/>
          <a:lstStyle>
            <a:lvl1pPr>
              <a:defRPr sz="5400">
                <a:solidFill>
                  <a:srgbClr val="5051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6108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D8E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6" name="Picture 5" descr="Academia TTG Logo 01 (CMYK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15" y="3261302"/>
            <a:ext cx="3705609" cy="9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8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  <a:lvl2pPr>
              <a:defRPr b="0" i="0">
                <a:latin typeface="Helvetica Neue Light"/>
                <a:cs typeface="Helvetica Neue Light"/>
              </a:defRPr>
            </a:lvl2pPr>
            <a:lvl3pPr>
              <a:defRPr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2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 b="0" i="0">
                <a:latin typeface="Helvetica Neue Light"/>
                <a:cs typeface="Helvetica Neue Light"/>
              </a:defRPr>
            </a:lvl1pPr>
            <a:lvl2pPr>
              <a:defRPr sz="2400" b="0" i="0">
                <a:latin typeface="Helvetica Neue Light"/>
                <a:cs typeface="Helvetica Neue Light"/>
              </a:defRPr>
            </a:lvl2pPr>
            <a:lvl3pPr>
              <a:defRPr sz="2000" b="0" i="0">
                <a:latin typeface="Helvetica Neue Light"/>
                <a:cs typeface="Helvetica Neue Light"/>
              </a:defRPr>
            </a:lvl3pPr>
            <a:lvl4pPr>
              <a:defRPr sz="1800" b="0" i="0">
                <a:latin typeface="Helvetica Neue Light"/>
                <a:cs typeface="Helvetica Neue Light"/>
              </a:defRPr>
            </a:lvl4pPr>
            <a:lvl5pPr>
              <a:defRPr sz="1800" b="0" i="0">
                <a:latin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 b="0" i="0">
                <a:latin typeface="Helvetica Neue Light"/>
                <a:cs typeface="Helvetica Neue Light"/>
              </a:defRPr>
            </a:lvl1pPr>
            <a:lvl2pPr>
              <a:defRPr sz="2400" b="0" i="0">
                <a:latin typeface="Helvetica Neue Light"/>
                <a:cs typeface="Helvetica Neue Light"/>
              </a:defRPr>
            </a:lvl2pPr>
            <a:lvl3pPr>
              <a:defRPr sz="2000" b="0" i="0">
                <a:latin typeface="Helvetica Neue Light"/>
                <a:cs typeface="Helvetica Neue Light"/>
              </a:defRPr>
            </a:lvl3pPr>
            <a:lvl4pPr>
              <a:defRPr sz="1800" b="0" i="0">
                <a:latin typeface="Helvetica Neue Light"/>
                <a:cs typeface="Helvetica Neue Light"/>
              </a:defRPr>
            </a:lvl4pPr>
            <a:lvl5pPr>
              <a:defRPr sz="1800" b="0" i="0">
                <a:latin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5B7B-ECBF-E44A-8DF7-8A715A7B4D58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7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5B7B-ECBF-E44A-8DF7-8A715A7B4D58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7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5B7B-ECBF-E44A-8DF7-8A715A7B4D58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5B7B-ECBF-E44A-8DF7-8A715A7B4D58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7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5B7B-ECBF-E44A-8DF7-8A715A7B4D58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cademia TTG Logo 01 (CMYK)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25" y="4658743"/>
            <a:ext cx="1546025" cy="4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6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4" r:id="rId3"/>
    <p:sldLayoutId id="2147483936" r:id="rId4"/>
    <p:sldLayoutId id="2147483937" r:id="rId5"/>
    <p:sldLayoutId id="2147483940" r:id="rId6"/>
    <p:sldLayoutId id="214748394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051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0515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0515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0515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0515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0515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7591"/>
            <a:ext cx="7772400" cy="1389899"/>
          </a:xfrm>
        </p:spPr>
        <p:txBody>
          <a:bodyPr>
            <a:noAutofit/>
          </a:bodyPr>
          <a:lstStyle/>
          <a:p>
            <a:r>
              <a:rPr lang="en-US" sz="4000" dirty="0"/>
              <a:t>Learning with iPad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74173"/>
            <a:ext cx="6400800" cy="2001365"/>
          </a:xfr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br>
              <a:rPr lang="en-US" dirty="0"/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14" y="1687795"/>
            <a:ext cx="2364794" cy="87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53653" y="2562439"/>
            <a:ext cx="7086600" cy="559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122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34" y="1118573"/>
            <a:ext cx="6014930" cy="36022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331" y="15740"/>
            <a:ext cx="7002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505150"/>
                </a:solidFill>
              </a:rPr>
              <a:t>Having a School Contribution</a:t>
            </a:r>
            <a:br>
              <a:rPr lang="en-GB" sz="3600" dirty="0">
                <a:solidFill>
                  <a:srgbClr val="505150"/>
                </a:solidFill>
              </a:rPr>
            </a:br>
            <a:r>
              <a:rPr lang="en-GB" sz="3600" dirty="0">
                <a:solidFill>
                  <a:srgbClr val="505150"/>
                </a:solidFill>
              </a:rPr>
              <a:t>Means total = £398</a:t>
            </a:r>
          </a:p>
        </p:txBody>
      </p:sp>
    </p:spTree>
    <p:extLst>
      <p:ext uri="{BB962C8B-B14F-4D97-AF65-F5344CB8AC3E}">
        <p14:creationId xmlns:p14="http://schemas.microsoft.com/office/powerpoint/2010/main" val="183784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54" y="134963"/>
            <a:ext cx="8229600" cy="948953"/>
          </a:xfrm>
        </p:spPr>
        <p:txBody>
          <a:bodyPr>
            <a:noAutofit/>
          </a:bodyPr>
          <a:lstStyle/>
          <a:p>
            <a:r>
              <a:rPr lang="en-GB" sz="3600" b="1" dirty="0"/>
              <a:t>No School Contribution</a:t>
            </a:r>
            <a:br>
              <a:rPr lang="en-GB" sz="3600" dirty="0"/>
            </a:br>
            <a:r>
              <a:rPr lang="en-GB" sz="3600" dirty="0"/>
              <a:t>Means total = £477.60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2" y="1127047"/>
            <a:ext cx="5981676" cy="35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1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9595"/>
          </a:xfrm>
        </p:spPr>
        <p:txBody>
          <a:bodyPr>
            <a:normAutofit/>
          </a:bodyPr>
          <a:lstStyle/>
          <a:p>
            <a:r>
              <a:rPr lang="en-GB" sz="4000" dirty="0"/>
              <a:t>High Street Comparison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59400" y="1063192"/>
            <a:ext cx="6572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cs typeface="Arial" panose="020B0604020202020204" pitchFamily="34" charset="0"/>
              </a:rPr>
              <a:t>iPad Air 2, 16GB Wi-Fi model</a:t>
            </a:r>
            <a:r>
              <a:rPr lang="en-GB" dirty="0">
                <a:cs typeface="Arial" panose="020B0604020202020204" pitchFamily="34" charset="0"/>
              </a:rPr>
              <a:t>, </a:t>
            </a:r>
            <a:r>
              <a:rPr lang="en-GB" b="1" dirty="0">
                <a:cs typeface="Arial" panose="020B0604020202020204" pitchFamily="34" charset="0"/>
              </a:rPr>
              <a:t>Outright Purchase Option</a:t>
            </a:r>
            <a:endParaRPr lang="en-GB" b="1" u="sng" dirty="0">
              <a:cs typeface="Arial" panose="020B0604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877606" y="1662572"/>
            <a:ext cx="5543380" cy="2724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>
                <a:latin typeface="+mn-lt"/>
                <a:cs typeface="Arial" panose="020B0604020202020204" pitchFamily="34" charset="0"/>
              </a:rPr>
              <a:t>£398.00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With scheme offered this price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>
                <a:latin typeface="+mn-lt"/>
                <a:cs typeface="Arial" panose="020B0604020202020204" pitchFamily="34" charset="0"/>
              </a:rPr>
              <a:t>INCLUDES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20 Months Accidental Damage Insurance,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and still </a:t>
            </a:r>
            <a:r>
              <a:rPr lang="en-GB" sz="2400" b="1" dirty="0">
                <a:latin typeface="+mn-lt"/>
                <a:cs typeface="Arial" panose="020B0604020202020204" pitchFamily="34" charset="0"/>
              </a:rPr>
              <a:t>£69.95 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cheaper 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275" y="3088253"/>
            <a:ext cx="2696447" cy="173391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6" y="1247886"/>
            <a:ext cx="2450167" cy="36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1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 Summary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269208"/>
            <a:ext cx="8229600" cy="351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05150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GB" sz="2800" dirty="0">
                <a:latin typeface="+mn-lt"/>
              </a:rPr>
              <a:t>Portal for purchase is open from </a:t>
            </a:r>
            <a:r>
              <a:rPr lang="en-GB" sz="2800" b="1" dirty="0">
                <a:latin typeface="+mn-lt"/>
              </a:rPr>
              <a:t>Tuesday 30</a:t>
            </a:r>
            <a:r>
              <a:rPr lang="en-GB" sz="2800" b="1" baseline="30000" dirty="0">
                <a:latin typeface="+mn-lt"/>
              </a:rPr>
              <a:t>th</a:t>
            </a:r>
            <a:r>
              <a:rPr lang="en-GB" sz="2800" b="1" dirty="0">
                <a:latin typeface="+mn-lt"/>
              </a:rPr>
              <a:t> August</a:t>
            </a:r>
          </a:p>
          <a:p>
            <a:pPr>
              <a:lnSpc>
                <a:spcPct val="170000"/>
              </a:lnSpc>
            </a:pPr>
            <a:r>
              <a:rPr lang="en-GB" sz="2800" dirty="0">
                <a:latin typeface="+mn-lt"/>
              </a:rPr>
              <a:t>Portal will be closed on </a:t>
            </a:r>
            <a:r>
              <a:rPr lang="en-GB" sz="2800" b="1" dirty="0">
                <a:latin typeface="+mn-lt"/>
              </a:rPr>
              <a:t>Thursday 08</a:t>
            </a:r>
            <a:r>
              <a:rPr lang="en-GB" sz="2800" b="1" baseline="30000" dirty="0">
                <a:latin typeface="+mn-lt"/>
              </a:rPr>
              <a:t>th</a:t>
            </a:r>
            <a:r>
              <a:rPr lang="en-GB" sz="2800" b="1" dirty="0">
                <a:latin typeface="+mn-lt"/>
              </a:rPr>
              <a:t> September</a:t>
            </a:r>
            <a:r>
              <a:rPr lang="en-GB" sz="2800" dirty="0">
                <a:latin typeface="+mn-lt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n-GB" sz="2800" dirty="0">
                <a:latin typeface="+mn-lt"/>
              </a:rPr>
              <a:t>Payments for Outright Purchase collected on day of purchase.</a:t>
            </a:r>
          </a:p>
          <a:p>
            <a:pPr>
              <a:lnSpc>
                <a:spcPct val="170000"/>
              </a:lnSpc>
            </a:pPr>
            <a:r>
              <a:rPr lang="en-GB" sz="2800" dirty="0">
                <a:latin typeface="+mn-lt"/>
              </a:rPr>
              <a:t>Payments for Monthly Contributions will be collected by </a:t>
            </a:r>
            <a:r>
              <a:rPr lang="en-GB" sz="2800" b="1" dirty="0">
                <a:latin typeface="+mn-lt"/>
              </a:rPr>
              <a:t>01</a:t>
            </a:r>
            <a:r>
              <a:rPr lang="en-GB" sz="2800" b="1" baseline="30000" dirty="0">
                <a:latin typeface="+mn-lt"/>
              </a:rPr>
              <a:t>st</a:t>
            </a:r>
            <a:r>
              <a:rPr lang="en-GB" sz="2800" b="1" dirty="0">
                <a:latin typeface="+mn-lt"/>
              </a:rPr>
              <a:t> October</a:t>
            </a:r>
            <a:r>
              <a:rPr lang="en-GB" sz="2800" dirty="0">
                <a:latin typeface="+mn-lt"/>
              </a:rPr>
              <a:t>. Deposit is collected in 1</a:t>
            </a:r>
            <a:r>
              <a:rPr lang="en-GB" sz="2800" baseline="30000" dirty="0">
                <a:latin typeface="+mn-lt"/>
              </a:rPr>
              <a:t>st</a:t>
            </a:r>
            <a:r>
              <a:rPr lang="en-GB" sz="2800" dirty="0">
                <a:latin typeface="+mn-lt"/>
              </a:rPr>
              <a:t> Monthly payment</a:t>
            </a:r>
          </a:p>
        </p:txBody>
      </p:sp>
    </p:spTree>
    <p:extLst>
      <p:ext uri="{BB962C8B-B14F-4D97-AF65-F5344CB8AC3E}">
        <p14:creationId xmlns:p14="http://schemas.microsoft.com/office/powerpoint/2010/main" val="101087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7204"/>
            <a:ext cx="8229600" cy="857250"/>
          </a:xfrm>
        </p:spPr>
        <p:txBody>
          <a:bodyPr/>
          <a:lstStyle/>
          <a:p>
            <a:r>
              <a:rPr lang="en-GB" dirty="0"/>
              <a:t>Portal management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84" y="1089328"/>
            <a:ext cx="4760402" cy="21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08" y="2073349"/>
            <a:ext cx="4284374" cy="24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170" y="3615814"/>
            <a:ext cx="3670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cs typeface="Arial" panose="020B0604020202020204" pitchFamily="34" charset="0"/>
              </a:rPr>
              <a:t>Portal user guide link on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cs typeface="Arial" panose="020B0604020202020204" pitchFamily="34" charset="0"/>
              </a:rPr>
              <a:t>School Website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04396" y="843395"/>
            <a:ext cx="3213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cs typeface="Arial" panose="020B0604020202020204" pitchFamily="34" charset="0"/>
              </a:rPr>
              <a:t>Support Line : </a:t>
            </a:r>
          </a:p>
          <a:p>
            <a:pPr algn="ctr">
              <a:lnSpc>
                <a:spcPct val="150000"/>
              </a:lnSpc>
            </a:pPr>
            <a:r>
              <a:rPr lang="en-GB" sz="3200" dirty="0">
                <a:cs typeface="Arial" panose="020B0604020202020204" pitchFamily="34" charset="0"/>
              </a:rPr>
              <a:t>01992 662 846</a:t>
            </a:r>
          </a:p>
        </p:txBody>
      </p:sp>
    </p:spTree>
    <p:extLst>
      <p:ext uri="{BB962C8B-B14F-4D97-AF65-F5344CB8AC3E}">
        <p14:creationId xmlns:p14="http://schemas.microsoft.com/office/powerpoint/2010/main" val="406917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927763"/>
            <a:ext cx="8229600" cy="66685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Local Offices throughout UK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Local Bases in Northern Ireland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98 current Team members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Academia : Northern Ireland</a:t>
            </a:r>
          </a:p>
        </p:txBody>
      </p:sp>
      <p:pic>
        <p:nvPicPr>
          <p:cNvPr id="8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357528"/>
            <a:ext cx="8303970" cy="31827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556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764" y="3199407"/>
            <a:ext cx="8229600" cy="17258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“A cash purchase or monthly contribution scheme.”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42458" y="1"/>
            <a:ext cx="9286458" cy="1298863"/>
          </a:xfrm>
        </p:spPr>
        <p:txBody>
          <a:bodyPr>
            <a:normAutofit/>
          </a:bodyPr>
          <a:lstStyle/>
          <a:p>
            <a:r>
              <a:rPr lang="en-GB" sz="3400" dirty="0"/>
              <a:t>Year 13 iPad Scheme for Abbey CBS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64" y="1443427"/>
            <a:ext cx="2847109" cy="110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38" y="1140585"/>
            <a:ext cx="3140669" cy="17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iPad Air 2 16GB Device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Protective Cover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Extended Warranty on Device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Insurance cover for Accidental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    Damage.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Year 13 iPad Scheme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09" y="1168781"/>
            <a:ext cx="18764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74" y="2699290"/>
            <a:ext cx="2256559" cy="17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4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STM Dux cover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Protective Cover approved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    by insurance provider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Camera cut out and two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    stand positions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Protective Case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21" y="1131704"/>
            <a:ext cx="1805210" cy="1805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25" y="2902683"/>
            <a:ext cx="2133674" cy="1671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56" y="2769112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69" y="881161"/>
            <a:ext cx="2000247" cy="20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8473"/>
            <a:ext cx="8229600" cy="3564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Pay Monthly over 20 Months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Outright Purchase / One off payment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Buy Insurance and extended warranty cover for personal owned iPad device.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Options on iPad Scheme</a:t>
            </a:r>
          </a:p>
        </p:txBody>
      </p:sp>
    </p:spTree>
    <p:extLst>
      <p:ext uri="{BB962C8B-B14F-4D97-AF65-F5344CB8AC3E}">
        <p14:creationId xmlns:p14="http://schemas.microsoft.com/office/powerpoint/2010/main" val="212239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9723"/>
            <a:ext cx="8229600" cy="857250"/>
          </a:xfrm>
        </p:spPr>
        <p:txBody>
          <a:bodyPr>
            <a:normAutofit/>
          </a:bodyPr>
          <a:lstStyle/>
          <a:p>
            <a:r>
              <a:rPr lang="en-GB" sz="4000" dirty="0"/>
              <a:t>When log on portal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34" y="1087290"/>
            <a:ext cx="4254334" cy="3207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346" y="1051194"/>
            <a:ext cx="4207401" cy="3298552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783878" y="4277226"/>
            <a:ext cx="35113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0000"/>
                </a:solidFill>
              </a:rPr>
              <a:t>Code with Warranty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0" y="4286250"/>
            <a:ext cx="35113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0000"/>
                </a:solidFill>
              </a:rPr>
              <a:t>Code without  Warranty</a:t>
            </a:r>
          </a:p>
        </p:txBody>
      </p:sp>
    </p:spTree>
    <p:extLst>
      <p:ext uri="{BB962C8B-B14F-4D97-AF65-F5344CB8AC3E}">
        <p14:creationId xmlns:p14="http://schemas.microsoft.com/office/powerpoint/2010/main" val="23363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50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No credit checks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School contributing </a:t>
            </a:r>
            <a:r>
              <a:rPr lang="en-GB" sz="2800" b="1" dirty="0">
                <a:latin typeface="+mn-lt"/>
                <a:cs typeface="Arial" panose="020B0604020202020204" pitchFamily="34" charset="0"/>
              </a:rPr>
              <a:t>20% </a:t>
            </a:r>
            <a:r>
              <a:rPr lang="en-GB" sz="2800" dirty="0">
                <a:latin typeface="+mn-lt"/>
                <a:cs typeface="Arial" panose="020B0604020202020204" pitchFamily="34" charset="0"/>
              </a:rPr>
              <a:t>of total cost!</a:t>
            </a:r>
          </a:p>
          <a:p>
            <a:pPr>
              <a:lnSpc>
                <a:spcPct val="150000"/>
              </a:lnSpc>
            </a:pPr>
            <a:r>
              <a:rPr lang="en-GB" sz="2800" u="sng" dirty="0">
                <a:latin typeface="+mn-lt"/>
                <a:cs typeface="Arial" panose="020B0604020202020204" pitchFamily="34" charset="0"/>
              </a:rPr>
              <a:t>Devices Managed by School</a:t>
            </a:r>
            <a:r>
              <a:rPr lang="en-GB" sz="2800" dirty="0">
                <a:latin typeface="+mn-lt"/>
                <a:cs typeface="Arial" panose="020B0604020202020204" pitchFamily="34" charset="0"/>
              </a:rPr>
              <a:t> – Pupil Safety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Cheaper than if bought on high street</a:t>
            </a:r>
          </a:p>
          <a:p>
            <a:pPr>
              <a:lnSpc>
                <a:spcPct val="150000"/>
              </a:lnSpc>
            </a:pPr>
            <a:endParaRPr lang="en-GB" sz="2800" u="sng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Scheme Benefits</a:t>
            </a:r>
          </a:p>
        </p:txBody>
      </p:sp>
    </p:spTree>
    <p:extLst>
      <p:ext uri="{BB962C8B-B14F-4D97-AF65-F5344CB8AC3E}">
        <p14:creationId xmlns:p14="http://schemas.microsoft.com/office/powerpoint/2010/main" val="92064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62952" y="4651330"/>
            <a:ext cx="43097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NO insurance selected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875" y="102985"/>
            <a:ext cx="47846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COST From Apple Store / 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2832" y="4611738"/>
            <a:ext cx="43097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NO insurance selected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16" y="470920"/>
            <a:ext cx="6996021" cy="41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02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1681</TotalTime>
  <Words>260</Words>
  <Application>Microsoft Office PowerPoint</Application>
  <PresentationFormat>On-screen Show (16:9)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Helvetica Neue Light</vt:lpstr>
      <vt:lpstr>Default Theme</vt:lpstr>
      <vt:lpstr>Learning with iPad </vt:lpstr>
      <vt:lpstr>Academia : Northern Ireland</vt:lpstr>
      <vt:lpstr>Year 13 iPad Scheme for Abbey CBS</vt:lpstr>
      <vt:lpstr>Year 13 iPad Scheme</vt:lpstr>
      <vt:lpstr>Protective Case</vt:lpstr>
      <vt:lpstr>Options on iPad Scheme</vt:lpstr>
      <vt:lpstr>When log on portal</vt:lpstr>
      <vt:lpstr>Scheme Benefits</vt:lpstr>
      <vt:lpstr>PowerPoint Presentation</vt:lpstr>
      <vt:lpstr>PowerPoint Presentation</vt:lpstr>
      <vt:lpstr>No School Contribution Means total = £477.60</vt:lpstr>
      <vt:lpstr>High Street Comparison</vt:lpstr>
      <vt:lpstr>Payment Summary</vt:lpstr>
      <vt:lpstr>Portal management</vt:lpstr>
    </vt:vector>
  </TitlesOfParts>
  <Company>Academia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Hotter</dc:creator>
  <cp:lastModifiedBy>Ciaran Mullin</cp:lastModifiedBy>
  <cp:revision>88</cp:revision>
  <dcterms:created xsi:type="dcterms:W3CDTF">2012-12-10T15:26:15Z</dcterms:created>
  <dcterms:modified xsi:type="dcterms:W3CDTF">2016-08-26T10:55:24Z</dcterms:modified>
</cp:coreProperties>
</file>